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Raleway"/>
      <p:regular r:id="rId93"/>
      <p:bold r:id="rId94"/>
      <p:italic r:id="rId95"/>
      <p:boldItalic r:id="rId96"/>
    </p:embeddedFont>
    <p:embeddedFont>
      <p:font typeface="Assistant Medium"/>
      <p:regular r:id="rId97"/>
      <p:bold r:id="rId98"/>
    </p:embeddedFont>
    <p:embeddedFont>
      <p:font typeface="Roboto Medium"/>
      <p:regular r:id="rId99"/>
      <p:bold r:id="rId100"/>
      <p:italic r:id="rId101"/>
      <p:boldItalic r:id="rId102"/>
    </p:embeddedFont>
    <p:embeddedFont>
      <p:font typeface="Libre Franklin"/>
      <p:regular r:id="rId103"/>
      <p:bold r:id="rId104"/>
      <p:italic r:id="rId105"/>
      <p:boldItalic r:id="rId106"/>
    </p:embeddedFont>
    <p:embeddedFont>
      <p:font typeface="Roboto"/>
      <p:regular r:id="rId107"/>
      <p:bold r:id="rId108"/>
      <p:italic r:id="rId109"/>
      <p:boldItalic r:id="rId110"/>
    </p:embeddedFont>
    <p:embeddedFont>
      <p:font typeface="Assistant"/>
      <p:regular r:id="rId111"/>
      <p:bold r:id="rId112"/>
    </p:embeddedFont>
    <p:embeddedFont>
      <p:font typeface="Helvetica Neue"/>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153DD8-DF1F-45E0-A6DB-73256EDF610A}">
  <a:tblStyle styleId="{D3153DD8-DF1F-45E0-A6DB-73256EDF61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00C60FF-2CBD-448A-A18C-DD4226C9B6E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regular.fntdata"/><Relationship Id="rId106" Type="http://schemas.openxmlformats.org/officeDocument/2006/relationships/font" Target="fonts/LibreFranklin-boldItalic.fntdata"/><Relationship Id="rId105" Type="http://schemas.openxmlformats.org/officeDocument/2006/relationships/font" Target="fonts/LibreFranklin-italic.fntdata"/><Relationship Id="rId104" Type="http://schemas.openxmlformats.org/officeDocument/2006/relationships/font" Target="fonts/LibreFranklin-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ibreFranklin-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italic.fntdata"/><Relationship Id="rId94" Type="http://schemas.openxmlformats.org/officeDocument/2006/relationships/font" Target="fonts/Raleway-bold.fntdata"/><Relationship Id="rId97" Type="http://schemas.openxmlformats.org/officeDocument/2006/relationships/font" Target="fonts/AssistantMedium-regular.fntdata"/><Relationship Id="rId96" Type="http://schemas.openxmlformats.org/officeDocument/2006/relationships/font" Target="fonts/Raleway-boldItalic.fntdata"/><Relationship Id="rId11" Type="http://schemas.openxmlformats.org/officeDocument/2006/relationships/slide" Target="slides/slide6.xml"/><Relationship Id="rId99" Type="http://schemas.openxmlformats.org/officeDocument/2006/relationships/font" Target="fonts/RobotoMedium-regular.fntdata"/><Relationship Id="rId10" Type="http://schemas.openxmlformats.org/officeDocument/2006/relationships/slide" Target="slides/slide5.xml"/><Relationship Id="rId98" Type="http://schemas.openxmlformats.org/officeDocument/2006/relationships/font" Target="fonts/AssistantMedium-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aleway-regular.fntdata"/><Relationship Id="rId92" Type="http://schemas.openxmlformats.org/officeDocument/2006/relationships/slide" Target="slides/slide87.xml"/><Relationship Id="rId116" Type="http://schemas.openxmlformats.org/officeDocument/2006/relationships/font" Target="fonts/HelveticaNeue-boldItalic.fntdata"/><Relationship Id="rId115" Type="http://schemas.openxmlformats.org/officeDocument/2006/relationships/font" Target="fonts/HelveticaNeue-italic.fntdata"/><Relationship Id="rId15" Type="http://schemas.openxmlformats.org/officeDocument/2006/relationships/slide" Target="slides/slide10.xml"/><Relationship Id="rId110" Type="http://schemas.openxmlformats.org/officeDocument/2006/relationships/font" Target="fonts/Roboto-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bold.fntdata"/><Relationship Id="rId18" Type="http://schemas.openxmlformats.org/officeDocument/2006/relationships/slide" Target="slides/slide13.xml"/><Relationship Id="rId113" Type="http://schemas.openxmlformats.org/officeDocument/2006/relationships/font" Target="fonts/HelveticaNeue-regular.fntdata"/><Relationship Id="rId112" Type="http://schemas.openxmlformats.org/officeDocument/2006/relationships/font" Target="fonts/Assistant-bold.fntdata"/><Relationship Id="rId111" Type="http://schemas.openxmlformats.org/officeDocument/2006/relationships/font" Target="fonts/Assistant-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d844463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d844463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d8444637e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d8444637e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ca610884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ca610884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e23f2ad6b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e23f2ad6b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a6108849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a6108849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6e23f2ad6b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6e23f2ad6b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cababf9a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cababf9a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cababf9aa2_2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cababf9aa2_2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cababf9aa2_2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cababf9aa2_2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cababf9aa2_2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cababf9aa2_2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cababf9aa2_2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cababf9aa2_2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b54d7fa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b54d7fa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cababf9aa2_2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cababf9aa2_2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6d8444637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6d8444637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6d8444637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6d8444637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6d8444637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6d8444637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4411"/>
              </a:lnSpc>
              <a:spcBef>
                <a:spcPts val="0"/>
              </a:spcBef>
              <a:spcAft>
                <a:spcPts val="0"/>
              </a:spcAft>
              <a:buClr>
                <a:schemeClr val="dk1"/>
              </a:buClr>
              <a:buSzPts val="1100"/>
              <a:buFont typeface="Arial"/>
              <a:buNone/>
            </a:pPr>
            <a:r>
              <a:rPr lang="en" sz="1700">
                <a:solidFill>
                  <a:srgbClr val="111111"/>
                </a:solidFill>
                <a:highlight>
                  <a:srgbClr val="FFFFFF"/>
                </a:highlight>
              </a:rPr>
              <a:t>Depending on your age, having a little extra weight can be healthy. </a:t>
            </a:r>
            <a:r>
              <a:rPr lang="en" sz="1500">
                <a:solidFill>
                  <a:srgbClr val="111111"/>
                </a:solidFill>
                <a:highlight>
                  <a:srgbClr val="FFFFFF"/>
                </a:highlight>
                <a:latin typeface="Georgia"/>
                <a:ea typeface="Georgia"/>
                <a:cs typeface="Georgia"/>
                <a:sym typeface="Georgia"/>
              </a:rPr>
              <a:t>Older people who are slightly overweight tend to live longer than leaner elderly people</a:t>
            </a:r>
            <a:endParaRPr sz="1700">
              <a:solidFill>
                <a:srgbClr val="111111"/>
              </a:solidFill>
              <a:highlight>
                <a:srgbClr val="FFFFFF"/>
              </a:highlight>
            </a:endParaRPr>
          </a:p>
          <a:p>
            <a:pPr indent="0" lvl="0" marL="0" rtl="0" algn="l">
              <a:spcBef>
                <a:spcPts val="0"/>
              </a:spcBef>
              <a:spcAft>
                <a:spcPts val="0"/>
              </a:spcAft>
              <a:buNone/>
            </a:pPr>
            <a:r>
              <a:t/>
            </a:r>
            <a:endParaRPr sz="1500">
              <a:solidFill>
                <a:srgbClr val="11111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11111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111111"/>
                </a:solidFill>
                <a:highlight>
                  <a:srgbClr val="FFFFFF"/>
                </a:highlight>
                <a:latin typeface="Georgia"/>
                <a:ea typeface="Georgia"/>
                <a:cs typeface="Georgia"/>
                <a:sym typeface="Georgia"/>
              </a:rPr>
              <a:t>African-Americans may have a higher BMI without the same health risks that a white person might have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cacb79d40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cacb79d40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2cacb79d40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2cacb79d40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cb2d524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cb2d524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6e4a3424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6e4a34245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c9e3dec1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c9e3dec1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6d8444637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6d8444637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c9e3dec13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2c9e3dec13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6d844463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6d844463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6e4a3424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26e4a3424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6e4a3424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6e4a3424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6e4a34245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26e4a34245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6e4a34245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6e4a34245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26d8444637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26d8444637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26e23f2ad6b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26e23f2ad6b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cababf9aa2_2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cababf9aa2_2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2cababf9aa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2cababf9aa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d81cef4d1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d81cef4d1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cababf9aa2_2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2cababf9aa2_2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cababf9aa2_2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cababf9aa2_2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2cababf9aa2_2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2cababf9aa2_2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cababf9aa2_2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2cababf9aa2_2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2cababf9aa2_2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2cababf9aa2_2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2cababf9aa2_2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2cababf9aa2_2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2cababf9aa2_2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2cababf9aa2_2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cbfe8d14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cbfe8d14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26e4a342452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26e4a342452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cb799cd70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cb799cd70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2cababf9aa2_2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2cababf9aa2_2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2cb799cd7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2cb799cd7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26e4a342452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26e4a342452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2cababf9aa2_2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2cababf9aa2_2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2cababf9aa2_2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2cababf9aa2_2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2cababf9aa2_2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2cababf9aa2_2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Sensitivity aka True Positive Rate is the proportion of Stroke samples that were correctly classified.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2cababf9aa2_2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6" name="Google Shape;3276;g2cababf9aa2_2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2cababf9aa2_2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2cababf9aa2_2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g2cababf9aa2_2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8" name="Google Shape;3388;g2cababf9aa2_2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2cb799cd70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6" name="Google Shape;3446;g2cb799cd70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6d81cef4d1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6d81cef4d1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g26e23f2ad6b_1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1" name="Google Shape;3511;g26e23f2ad6b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2cababf9aa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2cababf9aa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2cacb79d40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9" name="Google Shape;3629;g2cacb79d40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1" name="Shape 3681"/>
        <p:cNvGrpSpPr/>
        <p:nvPr/>
      </p:nvGrpSpPr>
      <p:grpSpPr>
        <a:xfrm>
          <a:off x="0" y="0"/>
          <a:ext cx="0" cy="0"/>
          <a:chOff x="0" y="0"/>
          <a:chExt cx="0" cy="0"/>
        </a:xfrm>
      </p:grpSpPr>
      <p:sp>
        <p:nvSpPr>
          <p:cNvPr id="3682" name="Google Shape;3682;g2cacb79d40d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2cacb79d40d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2cacb79d4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2cacb79d4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2cacb79d40d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2cacb79d40d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1" name="Shape 3861"/>
        <p:cNvGrpSpPr/>
        <p:nvPr/>
      </p:nvGrpSpPr>
      <p:grpSpPr>
        <a:xfrm>
          <a:off x="0" y="0"/>
          <a:ext cx="0" cy="0"/>
          <a:chOff x="0" y="0"/>
          <a:chExt cx="0" cy="0"/>
        </a:xfrm>
      </p:grpSpPr>
      <p:sp>
        <p:nvSpPr>
          <p:cNvPr id="3862" name="Google Shape;3862;g2cacb79d40d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3" name="Google Shape;3863;g2cacb79d40d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2cacb79d40d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2cacb79d40d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cacb79d40d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2cacb79d40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g2cacb79d40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2" name="Google Shape;4072;g2cacb79d40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e23f2ad6b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e23f2ad6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g2cacb79d40d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2cacb79d40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g2cacb79d40d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2" name="Google Shape;4182;g2cacb79d40d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9" name="Shape 4239"/>
        <p:cNvGrpSpPr/>
        <p:nvPr/>
      </p:nvGrpSpPr>
      <p:grpSpPr>
        <a:xfrm>
          <a:off x="0" y="0"/>
          <a:ext cx="0" cy="0"/>
          <a:chOff x="0" y="0"/>
          <a:chExt cx="0" cy="0"/>
        </a:xfrm>
      </p:grpSpPr>
      <p:sp>
        <p:nvSpPr>
          <p:cNvPr id="4240" name="Google Shape;4240;g2cacb79d40d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1" name="Google Shape;4241;g2cacb79d40d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2cb799cd70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2cb799cd70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4" name="Shape 4364"/>
        <p:cNvGrpSpPr/>
        <p:nvPr/>
      </p:nvGrpSpPr>
      <p:grpSpPr>
        <a:xfrm>
          <a:off x="0" y="0"/>
          <a:ext cx="0" cy="0"/>
          <a:chOff x="0" y="0"/>
          <a:chExt cx="0" cy="0"/>
        </a:xfrm>
      </p:grpSpPr>
      <p:sp>
        <p:nvSpPr>
          <p:cNvPr id="4365" name="Google Shape;4365;g2cc241868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6" name="Google Shape;4366;g2cc241868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g2cc241868d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1" name="Google Shape;4421;g2cc241868d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cc2664c46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cc2664c46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1" name="Shape 4561"/>
        <p:cNvGrpSpPr/>
        <p:nvPr/>
      </p:nvGrpSpPr>
      <p:grpSpPr>
        <a:xfrm>
          <a:off x="0" y="0"/>
          <a:ext cx="0" cy="0"/>
          <a:chOff x="0" y="0"/>
          <a:chExt cx="0" cy="0"/>
        </a:xfrm>
      </p:grpSpPr>
      <p:sp>
        <p:nvSpPr>
          <p:cNvPr id="4562" name="Google Shape;4562;g2cc241868d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3" name="Google Shape;4563;g2cc241868d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g2cababf9aa2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2cababf9aa2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g2cb2d5249e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2" name="Google Shape;4682;g2cb2d5249e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e23f2ad6b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e23f2ad6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g2cb3182c00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7" name="Google Shape;4737;g2cb3182c00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0" name="Shape 4790"/>
        <p:cNvGrpSpPr/>
        <p:nvPr/>
      </p:nvGrpSpPr>
      <p:grpSpPr>
        <a:xfrm>
          <a:off x="0" y="0"/>
          <a:ext cx="0" cy="0"/>
          <a:chOff x="0" y="0"/>
          <a:chExt cx="0" cy="0"/>
        </a:xfrm>
      </p:grpSpPr>
      <p:sp>
        <p:nvSpPr>
          <p:cNvPr id="4791" name="Google Shape;4791;g2cababf9aa2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2" name="Google Shape;4792;g2cababf9aa2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5" name="Shape 4845"/>
        <p:cNvGrpSpPr/>
        <p:nvPr/>
      </p:nvGrpSpPr>
      <p:grpSpPr>
        <a:xfrm>
          <a:off x="0" y="0"/>
          <a:ext cx="0" cy="0"/>
          <a:chOff x="0" y="0"/>
          <a:chExt cx="0" cy="0"/>
        </a:xfrm>
      </p:grpSpPr>
      <p:sp>
        <p:nvSpPr>
          <p:cNvPr id="4846" name="Google Shape;4846;g2cb3182c00f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7" name="Google Shape;4847;g2cb3182c00f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1" name="Shape 4901"/>
        <p:cNvGrpSpPr/>
        <p:nvPr/>
      </p:nvGrpSpPr>
      <p:grpSpPr>
        <a:xfrm>
          <a:off x="0" y="0"/>
          <a:ext cx="0" cy="0"/>
          <a:chOff x="0" y="0"/>
          <a:chExt cx="0" cy="0"/>
        </a:xfrm>
      </p:grpSpPr>
      <p:sp>
        <p:nvSpPr>
          <p:cNvPr id="4902" name="Google Shape;4902;g2cababf9aa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3" name="Google Shape;4903;g2cababf9aa2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6" name="Shape 4956"/>
        <p:cNvGrpSpPr/>
        <p:nvPr/>
      </p:nvGrpSpPr>
      <p:grpSpPr>
        <a:xfrm>
          <a:off x="0" y="0"/>
          <a:ext cx="0" cy="0"/>
          <a:chOff x="0" y="0"/>
          <a:chExt cx="0" cy="0"/>
        </a:xfrm>
      </p:grpSpPr>
      <p:sp>
        <p:nvSpPr>
          <p:cNvPr id="4957" name="Google Shape;4957;g26e4a3424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26e4a3424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4" name="Shape 5014"/>
        <p:cNvGrpSpPr/>
        <p:nvPr/>
      </p:nvGrpSpPr>
      <p:grpSpPr>
        <a:xfrm>
          <a:off x="0" y="0"/>
          <a:ext cx="0" cy="0"/>
          <a:chOff x="0" y="0"/>
          <a:chExt cx="0" cy="0"/>
        </a:xfrm>
      </p:grpSpPr>
      <p:sp>
        <p:nvSpPr>
          <p:cNvPr id="5015" name="Google Shape;5015;g26e4a342452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6" name="Google Shape;5016;g26e4a342452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3" name="Shape 5073"/>
        <p:cNvGrpSpPr/>
        <p:nvPr/>
      </p:nvGrpSpPr>
      <p:grpSpPr>
        <a:xfrm>
          <a:off x="0" y="0"/>
          <a:ext cx="0" cy="0"/>
          <a:chOff x="0" y="0"/>
          <a:chExt cx="0" cy="0"/>
        </a:xfrm>
      </p:grpSpPr>
      <p:sp>
        <p:nvSpPr>
          <p:cNvPr id="5074" name="Google Shape;5074;g26e4a34245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5" name="Google Shape;5075;g26e4a34245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8" name="Shape 5128"/>
        <p:cNvGrpSpPr/>
        <p:nvPr/>
      </p:nvGrpSpPr>
      <p:grpSpPr>
        <a:xfrm>
          <a:off x="0" y="0"/>
          <a:ext cx="0" cy="0"/>
          <a:chOff x="0" y="0"/>
          <a:chExt cx="0" cy="0"/>
        </a:xfrm>
      </p:grpSpPr>
      <p:sp>
        <p:nvSpPr>
          <p:cNvPr id="5129" name="Google Shape;5129;g26e4a342452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0" name="Google Shape;5130;g26e4a342452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6d8444637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6d8444637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185075" y="-713975"/>
            <a:ext cx="10366576" cy="6336501"/>
            <a:chOff x="-1185075" y="-713975"/>
            <a:chExt cx="10366576" cy="6336501"/>
          </a:xfrm>
        </p:grpSpPr>
        <p:grpSp>
          <p:nvGrpSpPr>
            <p:cNvPr id="11" name="Google Shape;11;p2"/>
            <p:cNvGrpSpPr/>
            <p:nvPr/>
          </p:nvGrpSpPr>
          <p:grpSpPr>
            <a:xfrm>
              <a:off x="6210600" y="-713975"/>
              <a:ext cx="2072750" cy="2072750"/>
              <a:chOff x="5055350" y="-1061450"/>
              <a:chExt cx="2072750" cy="2072750"/>
            </a:xfrm>
          </p:grpSpPr>
          <p:pic>
            <p:nvPicPr>
              <p:cNvPr id="12" name="Google Shape;12;p2"/>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3" name="Google Shape;13;p2"/>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14" name="Google Shape;14;p2"/>
            <p:cNvPicPr preferRelativeResize="0"/>
            <p:nvPr/>
          </p:nvPicPr>
          <p:blipFill>
            <a:blip r:embed="rId2">
              <a:alphaModFix/>
            </a:blip>
            <a:stretch>
              <a:fillRect/>
            </a:stretch>
          </p:blipFill>
          <p:spPr>
            <a:xfrm>
              <a:off x="687374" y="-675451"/>
              <a:ext cx="1421376" cy="1421376"/>
            </a:xfrm>
            <a:prstGeom prst="rect">
              <a:avLst/>
            </a:prstGeom>
            <a:noFill/>
            <a:ln>
              <a:noFill/>
            </a:ln>
          </p:spPr>
        </p:pic>
        <p:grpSp>
          <p:nvGrpSpPr>
            <p:cNvPr id="15" name="Google Shape;15;p2"/>
            <p:cNvGrpSpPr/>
            <p:nvPr/>
          </p:nvGrpSpPr>
          <p:grpSpPr>
            <a:xfrm>
              <a:off x="-1185075" y="2272406"/>
              <a:ext cx="2603788" cy="2603788"/>
              <a:chOff x="5055350" y="-1061450"/>
              <a:chExt cx="2072750" cy="2072750"/>
            </a:xfrm>
          </p:grpSpPr>
          <p:pic>
            <p:nvPicPr>
              <p:cNvPr id="16" name="Google Shape;16;p2"/>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7" name="Google Shape;17;p2"/>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18" name="Google Shape;18;p2"/>
            <p:cNvPicPr preferRelativeResize="0"/>
            <p:nvPr/>
          </p:nvPicPr>
          <p:blipFill>
            <a:blip r:embed="rId2">
              <a:alphaModFix/>
            </a:blip>
            <a:stretch>
              <a:fillRect/>
            </a:stretch>
          </p:blipFill>
          <p:spPr>
            <a:xfrm>
              <a:off x="7340425" y="3781450"/>
              <a:ext cx="1841076" cy="1841076"/>
            </a:xfrm>
            <a:prstGeom prst="rect">
              <a:avLst/>
            </a:prstGeom>
            <a:noFill/>
            <a:ln>
              <a:noFill/>
            </a:ln>
          </p:spPr>
        </p:pic>
      </p:grpSp>
      <p:sp>
        <p:nvSpPr>
          <p:cNvPr id="19" name="Google Shape;19;p2"/>
          <p:cNvSpPr txBox="1"/>
          <p:nvPr>
            <p:ph type="ctrTitle"/>
          </p:nvPr>
        </p:nvSpPr>
        <p:spPr>
          <a:xfrm>
            <a:off x="1446450" y="1501475"/>
            <a:ext cx="6251100" cy="1342200"/>
          </a:xfrm>
          <a:prstGeom prst="rect">
            <a:avLst/>
          </a:prstGeom>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6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2392500" y="2892521"/>
            <a:ext cx="43590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 name="Google Shape;2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grpSp>
        <p:nvGrpSpPr>
          <p:cNvPr id="91" name="Google Shape;91;p11"/>
          <p:cNvGrpSpPr/>
          <p:nvPr/>
        </p:nvGrpSpPr>
        <p:grpSpPr>
          <a:xfrm>
            <a:off x="-546750" y="-675444"/>
            <a:ext cx="10059663" cy="7103079"/>
            <a:chOff x="-546750" y="-675444"/>
            <a:chExt cx="10059663" cy="7103079"/>
          </a:xfrm>
        </p:grpSpPr>
        <p:grpSp>
          <p:nvGrpSpPr>
            <p:cNvPr id="92" name="Google Shape;92;p11"/>
            <p:cNvGrpSpPr/>
            <p:nvPr/>
          </p:nvGrpSpPr>
          <p:grpSpPr>
            <a:xfrm>
              <a:off x="969878" y="4119214"/>
              <a:ext cx="2308422" cy="2308422"/>
              <a:chOff x="5055350" y="-1061450"/>
              <a:chExt cx="2072750" cy="2072750"/>
            </a:xfrm>
          </p:grpSpPr>
          <p:pic>
            <p:nvPicPr>
              <p:cNvPr id="93" name="Google Shape;93;p11"/>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94" name="Google Shape;94;p11"/>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95" name="Google Shape;95;p11"/>
            <p:cNvPicPr preferRelativeResize="0"/>
            <p:nvPr/>
          </p:nvPicPr>
          <p:blipFill>
            <a:blip r:embed="rId2">
              <a:alphaModFix/>
            </a:blip>
            <a:stretch>
              <a:fillRect/>
            </a:stretch>
          </p:blipFill>
          <p:spPr>
            <a:xfrm>
              <a:off x="7303199" y="4077124"/>
              <a:ext cx="1421376" cy="1421376"/>
            </a:xfrm>
            <a:prstGeom prst="rect">
              <a:avLst/>
            </a:prstGeom>
            <a:noFill/>
            <a:ln>
              <a:noFill/>
            </a:ln>
          </p:spPr>
        </p:pic>
        <p:grpSp>
          <p:nvGrpSpPr>
            <p:cNvPr id="96" name="Google Shape;96;p11"/>
            <p:cNvGrpSpPr/>
            <p:nvPr/>
          </p:nvGrpSpPr>
          <p:grpSpPr>
            <a:xfrm>
              <a:off x="6909125" y="-675444"/>
              <a:ext cx="2603788" cy="2603788"/>
              <a:chOff x="5055350" y="-1061450"/>
              <a:chExt cx="2072750" cy="2072750"/>
            </a:xfrm>
          </p:grpSpPr>
          <p:pic>
            <p:nvPicPr>
              <p:cNvPr id="97" name="Google Shape;97;p11"/>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98" name="Google Shape;98;p11"/>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99" name="Google Shape;99;p11"/>
            <p:cNvPicPr preferRelativeResize="0"/>
            <p:nvPr/>
          </p:nvPicPr>
          <p:blipFill>
            <a:blip r:embed="rId2">
              <a:alphaModFix/>
            </a:blip>
            <a:stretch>
              <a:fillRect/>
            </a:stretch>
          </p:blipFill>
          <p:spPr>
            <a:xfrm>
              <a:off x="-546750" y="-294087"/>
              <a:ext cx="1841076" cy="1841076"/>
            </a:xfrm>
            <a:prstGeom prst="rect">
              <a:avLst/>
            </a:prstGeom>
            <a:noFill/>
            <a:ln>
              <a:noFill/>
            </a:ln>
          </p:spPr>
        </p:pic>
      </p:grpSp>
      <p:sp>
        <p:nvSpPr>
          <p:cNvPr id="100" name="Google Shape;100;p11"/>
          <p:cNvSpPr txBox="1"/>
          <p:nvPr>
            <p:ph hasCustomPrompt="1" type="title"/>
          </p:nvPr>
        </p:nvSpPr>
        <p:spPr>
          <a:xfrm>
            <a:off x="1525500" y="1265938"/>
            <a:ext cx="6093000" cy="1376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p:nvPr>
            <p:ph idx="1" type="subTitle"/>
          </p:nvPr>
        </p:nvSpPr>
        <p:spPr>
          <a:xfrm>
            <a:off x="1525500" y="2727063"/>
            <a:ext cx="6093000" cy="11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2" name="Google Shape;10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5" name="Shape 105"/>
        <p:cNvGrpSpPr/>
        <p:nvPr/>
      </p:nvGrpSpPr>
      <p:grpSpPr>
        <a:xfrm>
          <a:off x="0" y="0"/>
          <a:ext cx="0" cy="0"/>
          <a:chOff x="0" y="0"/>
          <a:chExt cx="0" cy="0"/>
        </a:xfrm>
      </p:grpSpPr>
      <p:grpSp>
        <p:nvGrpSpPr>
          <p:cNvPr id="106" name="Google Shape;106;p13"/>
          <p:cNvGrpSpPr/>
          <p:nvPr/>
        </p:nvGrpSpPr>
        <p:grpSpPr>
          <a:xfrm>
            <a:off x="-972976" y="-144275"/>
            <a:ext cx="11236976" cy="4891299"/>
            <a:chOff x="-972976" y="-144275"/>
            <a:chExt cx="11236976" cy="4891299"/>
          </a:xfrm>
        </p:grpSpPr>
        <p:grpSp>
          <p:nvGrpSpPr>
            <p:cNvPr id="107" name="Google Shape;107;p13"/>
            <p:cNvGrpSpPr/>
            <p:nvPr/>
          </p:nvGrpSpPr>
          <p:grpSpPr>
            <a:xfrm>
              <a:off x="8191250" y="-144275"/>
              <a:ext cx="2072750" cy="2072750"/>
              <a:chOff x="5055350" y="-1061450"/>
              <a:chExt cx="2072750" cy="2072750"/>
            </a:xfrm>
          </p:grpSpPr>
          <p:pic>
            <p:nvPicPr>
              <p:cNvPr id="108" name="Google Shape;108;p13"/>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09" name="Google Shape;109;p13"/>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110" name="Google Shape;110;p13"/>
            <p:cNvPicPr preferRelativeResize="0"/>
            <p:nvPr/>
          </p:nvPicPr>
          <p:blipFill>
            <a:blip r:embed="rId2">
              <a:alphaModFix/>
            </a:blip>
            <a:stretch>
              <a:fillRect/>
            </a:stretch>
          </p:blipFill>
          <p:spPr>
            <a:xfrm>
              <a:off x="-972976" y="3325649"/>
              <a:ext cx="1421376" cy="1421376"/>
            </a:xfrm>
            <a:prstGeom prst="rect">
              <a:avLst/>
            </a:prstGeom>
            <a:noFill/>
            <a:ln>
              <a:noFill/>
            </a:ln>
          </p:spPr>
        </p:pic>
      </p:grpSp>
      <p:sp>
        <p:nvSpPr>
          <p:cNvPr id="111" name="Google Shape;11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3"/>
          <p:cNvSpPr txBox="1"/>
          <p:nvPr>
            <p:ph hasCustomPrompt="1" idx="2" type="title"/>
          </p:nvPr>
        </p:nvSpPr>
        <p:spPr>
          <a:xfrm>
            <a:off x="84912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3" type="title"/>
          </p:nvPr>
        </p:nvSpPr>
        <p:spPr>
          <a:xfrm>
            <a:off x="849125" y="31428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4" type="title"/>
          </p:nvPr>
        </p:nvSpPr>
        <p:spPr>
          <a:xfrm>
            <a:off x="3548400"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5" type="title"/>
          </p:nvPr>
        </p:nvSpPr>
        <p:spPr>
          <a:xfrm>
            <a:off x="3548400" y="31428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hasCustomPrompt="1" idx="6" type="title"/>
          </p:nvPr>
        </p:nvSpPr>
        <p:spPr>
          <a:xfrm>
            <a:off x="6247675" y="148088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hasCustomPrompt="1" idx="7" type="title"/>
          </p:nvPr>
        </p:nvSpPr>
        <p:spPr>
          <a:xfrm>
            <a:off x="6247675" y="314289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idx="1" type="subTitle"/>
          </p:nvPr>
        </p:nvSpPr>
        <p:spPr>
          <a:xfrm>
            <a:off x="849125" y="2132775"/>
            <a:ext cx="23055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19" name="Google Shape;119;p13"/>
          <p:cNvSpPr txBox="1"/>
          <p:nvPr>
            <p:ph idx="8" type="subTitle"/>
          </p:nvPr>
        </p:nvSpPr>
        <p:spPr>
          <a:xfrm>
            <a:off x="3548400" y="2132775"/>
            <a:ext cx="23055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0" name="Google Shape;120;p13"/>
          <p:cNvSpPr txBox="1"/>
          <p:nvPr>
            <p:ph idx="9" type="subTitle"/>
          </p:nvPr>
        </p:nvSpPr>
        <p:spPr>
          <a:xfrm>
            <a:off x="6247675" y="2132775"/>
            <a:ext cx="20727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1" name="Google Shape;121;p13"/>
          <p:cNvSpPr txBox="1"/>
          <p:nvPr>
            <p:ph idx="13" type="subTitle"/>
          </p:nvPr>
        </p:nvSpPr>
        <p:spPr>
          <a:xfrm>
            <a:off x="849125" y="3794850"/>
            <a:ext cx="23055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2" name="Google Shape;122;p13"/>
          <p:cNvSpPr txBox="1"/>
          <p:nvPr>
            <p:ph idx="14" type="subTitle"/>
          </p:nvPr>
        </p:nvSpPr>
        <p:spPr>
          <a:xfrm>
            <a:off x="3548400" y="3794850"/>
            <a:ext cx="23055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3" name="Google Shape;123;p13"/>
          <p:cNvSpPr txBox="1"/>
          <p:nvPr>
            <p:ph idx="15" type="subTitle"/>
          </p:nvPr>
        </p:nvSpPr>
        <p:spPr>
          <a:xfrm>
            <a:off x="6247675" y="3794850"/>
            <a:ext cx="2072700" cy="63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24" name="Google Shape;12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25" name="Shape 125"/>
        <p:cNvGrpSpPr/>
        <p:nvPr/>
      </p:nvGrpSpPr>
      <p:grpSpPr>
        <a:xfrm>
          <a:off x="0" y="0"/>
          <a:ext cx="0" cy="0"/>
          <a:chOff x="0" y="0"/>
          <a:chExt cx="0" cy="0"/>
        </a:xfrm>
      </p:grpSpPr>
      <p:grpSp>
        <p:nvGrpSpPr>
          <p:cNvPr id="126" name="Google Shape;126;p14"/>
          <p:cNvGrpSpPr/>
          <p:nvPr/>
        </p:nvGrpSpPr>
        <p:grpSpPr>
          <a:xfrm>
            <a:off x="-1055576" y="-1127725"/>
            <a:ext cx="10244976" cy="7374726"/>
            <a:chOff x="-1055576" y="-1127725"/>
            <a:chExt cx="10244976" cy="7374726"/>
          </a:xfrm>
        </p:grpSpPr>
        <p:pic>
          <p:nvPicPr>
            <p:cNvPr id="127" name="Google Shape;127;p14"/>
            <p:cNvPicPr preferRelativeResize="0"/>
            <p:nvPr/>
          </p:nvPicPr>
          <p:blipFill>
            <a:blip r:embed="rId2">
              <a:alphaModFix/>
            </a:blip>
            <a:stretch>
              <a:fillRect/>
            </a:stretch>
          </p:blipFill>
          <p:spPr>
            <a:xfrm>
              <a:off x="7668400" y="-1127725"/>
              <a:ext cx="1521001" cy="1521001"/>
            </a:xfrm>
            <a:prstGeom prst="rect">
              <a:avLst/>
            </a:prstGeom>
            <a:noFill/>
            <a:ln>
              <a:noFill/>
            </a:ln>
          </p:spPr>
        </p:pic>
        <p:grpSp>
          <p:nvGrpSpPr>
            <p:cNvPr id="128" name="Google Shape;128;p14"/>
            <p:cNvGrpSpPr/>
            <p:nvPr/>
          </p:nvGrpSpPr>
          <p:grpSpPr>
            <a:xfrm>
              <a:off x="-1055576" y="1064700"/>
              <a:ext cx="1529897" cy="1529897"/>
              <a:chOff x="5055350" y="-1061450"/>
              <a:chExt cx="2072750" cy="2072750"/>
            </a:xfrm>
          </p:grpSpPr>
          <p:pic>
            <p:nvPicPr>
              <p:cNvPr id="129" name="Google Shape;129;p14"/>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30" name="Google Shape;130;p14"/>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131" name="Google Shape;131;p14"/>
            <p:cNvPicPr preferRelativeResize="0"/>
            <p:nvPr/>
          </p:nvPicPr>
          <p:blipFill>
            <a:blip r:embed="rId2">
              <a:alphaModFix/>
            </a:blip>
            <a:stretch>
              <a:fillRect/>
            </a:stretch>
          </p:blipFill>
          <p:spPr>
            <a:xfrm>
              <a:off x="5060575" y="4726000"/>
              <a:ext cx="1521001" cy="1521001"/>
            </a:xfrm>
            <a:prstGeom prst="rect">
              <a:avLst/>
            </a:prstGeom>
            <a:noFill/>
            <a:ln>
              <a:noFill/>
            </a:ln>
          </p:spPr>
        </p:pic>
      </p:grpSp>
      <p:sp>
        <p:nvSpPr>
          <p:cNvPr id="132" name="Google Shape;132;p14"/>
          <p:cNvSpPr txBox="1"/>
          <p:nvPr>
            <p:ph type="title"/>
          </p:nvPr>
        </p:nvSpPr>
        <p:spPr>
          <a:xfrm>
            <a:off x="720000" y="605040"/>
            <a:ext cx="44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14"/>
          <p:cNvSpPr txBox="1"/>
          <p:nvPr>
            <p:ph idx="1" type="subTitle"/>
          </p:nvPr>
        </p:nvSpPr>
        <p:spPr>
          <a:xfrm>
            <a:off x="720000" y="1145357"/>
            <a:ext cx="44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14"/>
          <p:cNvSpPr/>
          <p:nvPr>
            <p:ph idx="2" type="pic"/>
          </p:nvPr>
        </p:nvSpPr>
        <p:spPr>
          <a:xfrm>
            <a:off x="714775" y="1899075"/>
            <a:ext cx="2139900" cy="2709300"/>
          </a:xfrm>
          <a:prstGeom prst="rect">
            <a:avLst/>
          </a:prstGeom>
          <a:noFill/>
          <a:ln>
            <a:noFill/>
          </a:ln>
        </p:spPr>
      </p:sp>
      <p:sp>
        <p:nvSpPr>
          <p:cNvPr id="135" name="Google Shape;135;p14"/>
          <p:cNvSpPr/>
          <p:nvPr>
            <p:ph idx="3" type="pic"/>
          </p:nvPr>
        </p:nvSpPr>
        <p:spPr>
          <a:xfrm>
            <a:off x="5311675" y="535000"/>
            <a:ext cx="3117300" cy="4073700"/>
          </a:xfrm>
          <a:prstGeom prst="rect">
            <a:avLst/>
          </a:prstGeom>
          <a:noFill/>
          <a:ln>
            <a:noFill/>
          </a:ln>
        </p:spPr>
      </p:sp>
      <p:sp>
        <p:nvSpPr>
          <p:cNvPr id="136" name="Google Shape;136;p14"/>
          <p:cNvSpPr/>
          <p:nvPr>
            <p:ph idx="4" type="pic"/>
          </p:nvPr>
        </p:nvSpPr>
        <p:spPr>
          <a:xfrm>
            <a:off x="3013175" y="1899075"/>
            <a:ext cx="2139900" cy="2709300"/>
          </a:xfrm>
          <a:prstGeom prst="rect">
            <a:avLst/>
          </a:prstGeom>
          <a:noFill/>
          <a:ln>
            <a:noFill/>
          </a:ln>
        </p:spPr>
      </p:sp>
      <p:sp>
        <p:nvSpPr>
          <p:cNvPr id="137" name="Google Shape;13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
    <p:spTree>
      <p:nvGrpSpPr>
        <p:cNvPr id="138" name="Shape 138"/>
        <p:cNvGrpSpPr/>
        <p:nvPr/>
      </p:nvGrpSpPr>
      <p:grpSpPr>
        <a:xfrm>
          <a:off x="0" y="0"/>
          <a:ext cx="0" cy="0"/>
          <a:chOff x="0" y="0"/>
          <a:chExt cx="0" cy="0"/>
        </a:xfrm>
      </p:grpSpPr>
      <p:grpSp>
        <p:nvGrpSpPr>
          <p:cNvPr id="139" name="Google Shape;139;p15"/>
          <p:cNvGrpSpPr/>
          <p:nvPr/>
        </p:nvGrpSpPr>
        <p:grpSpPr>
          <a:xfrm>
            <a:off x="-1498800" y="535000"/>
            <a:ext cx="11841200" cy="5292475"/>
            <a:chOff x="-1498800" y="535000"/>
            <a:chExt cx="11841200" cy="5292475"/>
          </a:xfrm>
        </p:grpSpPr>
        <p:pic>
          <p:nvPicPr>
            <p:cNvPr id="140" name="Google Shape;140;p15"/>
            <p:cNvPicPr preferRelativeResize="0"/>
            <p:nvPr/>
          </p:nvPicPr>
          <p:blipFill>
            <a:blip r:embed="rId2">
              <a:alphaModFix/>
            </a:blip>
            <a:stretch>
              <a:fillRect/>
            </a:stretch>
          </p:blipFill>
          <p:spPr>
            <a:xfrm>
              <a:off x="8558700" y="535000"/>
              <a:ext cx="1783700" cy="1783700"/>
            </a:xfrm>
            <a:prstGeom prst="rect">
              <a:avLst/>
            </a:prstGeom>
            <a:noFill/>
            <a:ln>
              <a:noFill/>
            </a:ln>
          </p:spPr>
        </p:pic>
        <p:grpSp>
          <p:nvGrpSpPr>
            <p:cNvPr id="141" name="Google Shape;141;p15"/>
            <p:cNvGrpSpPr/>
            <p:nvPr/>
          </p:nvGrpSpPr>
          <p:grpSpPr>
            <a:xfrm>
              <a:off x="-1498800" y="3754725"/>
              <a:ext cx="2072750" cy="2072750"/>
              <a:chOff x="5055350" y="-1061450"/>
              <a:chExt cx="2072750" cy="2072750"/>
            </a:xfrm>
          </p:grpSpPr>
          <p:pic>
            <p:nvPicPr>
              <p:cNvPr id="142" name="Google Shape;142;p15"/>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43" name="Google Shape;143;p15"/>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144" name="Google Shape;14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5"/>
          <p:cNvSpPr txBox="1"/>
          <p:nvPr>
            <p:ph idx="1" type="subTitle"/>
          </p:nvPr>
        </p:nvSpPr>
        <p:spPr>
          <a:xfrm>
            <a:off x="720000" y="1200425"/>
            <a:ext cx="7704000" cy="340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Char char="●"/>
              <a:defRPr/>
            </a:lvl1pPr>
            <a:lvl2pPr lvl="1" rtl="0" algn="ctr">
              <a:lnSpc>
                <a:spcPct val="100000"/>
              </a:lnSpc>
              <a:spcBef>
                <a:spcPts val="100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
    <p:spTree>
      <p:nvGrpSpPr>
        <p:cNvPr id="147" name="Shape 147"/>
        <p:cNvGrpSpPr/>
        <p:nvPr/>
      </p:nvGrpSpPr>
      <p:grpSpPr>
        <a:xfrm>
          <a:off x="0" y="0"/>
          <a:ext cx="0" cy="0"/>
          <a:chOff x="0" y="0"/>
          <a:chExt cx="0" cy="0"/>
        </a:xfrm>
      </p:grpSpPr>
      <p:grpSp>
        <p:nvGrpSpPr>
          <p:cNvPr id="148" name="Google Shape;148;p16"/>
          <p:cNvGrpSpPr/>
          <p:nvPr/>
        </p:nvGrpSpPr>
        <p:grpSpPr>
          <a:xfrm flipH="1" rot="10800000">
            <a:off x="-1498800" y="535000"/>
            <a:ext cx="11841200" cy="5292475"/>
            <a:chOff x="-1498800" y="535000"/>
            <a:chExt cx="11841200" cy="5292475"/>
          </a:xfrm>
        </p:grpSpPr>
        <p:pic>
          <p:nvPicPr>
            <p:cNvPr id="149" name="Google Shape;149;p16"/>
            <p:cNvPicPr preferRelativeResize="0"/>
            <p:nvPr/>
          </p:nvPicPr>
          <p:blipFill>
            <a:blip r:embed="rId2">
              <a:alphaModFix/>
            </a:blip>
            <a:stretch>
              <a:fillRect/>
            </a:stretch>
          </p:blipFill>
          <p:spPr>
            <a:xfrm>
              <a:off x="8558700" y="535000"/>
              <a:ext cx="1783700" cy="1783700"/>
            </a:xfrm>
            <a:prstGeom prst="rect">
              <a:avLst/>
            </a:prstGeom>
            <a:noFill/>
            <a:ln>
              <a:noFill/>
            </a:ln>
          </p:spPr>
        </p:pic>
        <p:grpSp>
          <p:nvGrpSpPr>
            <p:cNvPr id="150" name="Google Shape;150;p16"/>
            <p:cNvGrpSpPr/>
            <p:nvPr/>
          </p:nvGrpSpPr>
          <p:grpSpPr>
            <a:xfrm>
              <a:off x="-1498800" y="3754725"/>
              <a:ext cx="2072750" cy="2072750"/>
              <a:chOff x="5055350" y="-1061450"/>
              <a:chExt cx="2072750" cy="2072750"/>
            </a:xfrm>
          </p:grpSpPr>
          <p:pic>
            <p:nvPicPr>
              <p:cNvPr id="151" name="Google Shape;151;p16"/>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52" name="Google Shape;152;p16"/>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16"/>
          <p:cNvSpPr txBox="1"/>
          <p:nvPr>
            <p:ph idx="1" type="subTitle"/>
          </p:nvPr>
        </p:nvSpPr>
        <p:spPr>
          <a:xfrm>
            <a:off x="720000" y="1088625"/>
            <a:ext cx="7704000" cy="10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55" name="Google Shape;15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6" name="Shape 156"/>
        <p:cNvGrpSpPr/>
        <p:nvPr/>
      </p:nvGrpSpPr>
      <p:grpSpPr>
        <a:xfrm>
          <a:off x="0" y="0"/>
          <a:ext cx="0" cy="0"/>
          <a:chOff x="0" y="0"/>
          <a:chExt cx="0" cy="0"/>
        </a:xfrm>
      </p:grpSpPr>
      <p:grpSp>
        <p:nvGrpSpPr>
          <p:cNvPr id="157" name="Google Shape;157;p17"/>
          <p:cNvGrpSpPr/>
          <p:nvPr/>
        </p:nvGrpSpPr>
        <p:grpSpPr>
          <a:xfrm>
            <a:off x="-462801" y="-582350"/>
            <a:ext cx="9978302" cy="7004221"/>
            <a:chOff x="-462801" y="-582350"/>
            <a:chExt cx="9978302" cy="7004221"/>
          </a:xfrm>
        </p:grpSpPr>
        <p:grpSp>
          <p:nvGrpSpPr>
            <p:cNvPr id="158" name="Google Shape;158;p17"/>
            <p:cNvGrpSpPr/>
            <p:nvPr/>
          </p:nvGrpSpPr>
          <p:grpSpPr>
            <a:xfrm flipH="1">
              <a:off x="3314983" y="3907832"/>
              <a:ext cx="2514038" cy="2514038"/>
              <a:chOff x="5055350" y="-1061450"/>
              <a:chExt cx="2072750" cy="2072750"/>
            </a:xfrm>
          </p:grpSpPr>
          <p:pic>
            <p:nvPicPr>
              <p:cNvPr id="159" name="Google Shape;159;p17"/>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60" name="Google Shape;160;p17"/>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161" name="Google Shape;161;p17"/>
            <p:cNvPicPr preferRelativeResize="0"/>
            <p:nvPr/>
          </p:nvPicPr>
          <p:blipFill>
            <a:blip r:embed="rId2">
              <a:alphaModFix/>
            </a:blip>
            <a:stretch>
              <a:fillRect/>
            </a:stretch>
          </p:blipFill>
          <p:spPr>
            <a:xfrm flipH="1">
              <a:off x="7477602" y="-582350"/>
              <a:ext cx="2037899" cy="2037899"/>
            </a:xfrm>
            <a:prstGeom prst="rect">
              <a:avLst/>
            </a:prstGeom>
            <a:noFill/>
            <a:ln>
              <a:noFill/>
            </a:ln>
          </p:spPr>
        </p:pic>
        <p:pic>
          <p:nvPicPr>
            <p:cNvPr id="162" name="Google Shape;162;p17"/>
            <p:cNvPicPr preferRelativeResize="0"/>
            <p:nvPr/>
          </p:nvPicPr>
          <p:blipFill>
            <a:blip r:embed="rId2">
              <a:alphaModFix/>
            </a:blip>
            <a:stretch>
              <a:fillRect/>
            </a:stretch>
          </p:blipFill>
          <p:spPr>
            <a:xfrm flipH="1">
              <a:off x="-462801" y="-505949"/>
              <a:ext cx="1961501" cy="1961501"/>
            </a:xfrm>
            <a:prstGeom prst="rect">
              <a:avLst/>
            </a:prstGeom>
            <a:noFill/>
            <a:ln>
              <a:noFill/>
            </a:ln>
          </p:spPr>
        </p:pic>
      </p:grpSp>
      <p:sp>
        <p:nvSpPr>
          <p:cNvPr id="163" name="Google Shape;163;p17"/>
          <p:cNvSpPr txBox="1"/>
          <p:nvPr>
            <p:ph hasCustomPrompt="1" type="title"/>
          </p:nvPr>
        </p:nvSpPr>
        <p:spPr>
          <a:xfrm>
            <a:off x="798388" y="272775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4" name="Google Shape;164;p17"/>
          <p:cNvSpPr txBox="1"/>
          <p:nvPr>
            <p:ph idx="1" type="subTitle"/>
          </p:nvPr>
        </p:nvSpPr>
        <p:spPr>
          <a:xfrm>
            <a:off x="798388" y="3527947"/>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65" name="Google Shape;165;p17"/>
          <p:cNvSpPr txBox="1"/>
          <p:nvPr>
            <p:ph hasCustomPrompt="1" idx="2" type="title"/>
          </p:nvPr>
        </p:nvSpPr>
        <p:spPr>
          <a:xfrm>
            <a:off x="2825700" y="1016764"/>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6" name="Google Shape;166;p17"/>
          <p:cNvSpPr txBox="1"/>
          <p:nvPr>
            <p:ph idx="3" type="subTitle"/>
          </p:nvPr>
        </p:nvSpPr>
        <p:spPr>
          <a:xfrm>
            <a:off x="2825700" y="1816951"/>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67" name="Google Shape;167;p17"/>
          <p:cNvSpPr txBox="1"/>
          <p:nvPr>
            <p:ph hasCustomPrompt="1" idx="4" type="title"/>
          </p:nvPr>
        </p:nvSpPr>
        <p:spPr>
          <a:xfrm>
            <a:off x="4853013" y="272775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8" name="Google Shape;168;p17"/>
          <p:cNvSpPr txBox="1"/>
          <p:nvPr>
            <p:ph idx="5" type="subTitle"/>
          </p:nvPr>
        </p:nvSpPr>
        <p:spPr>
          <a:xfrm>
            <a:off x="4853013" y="3527947"/>
            <a:ext cx="3492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169" name="Google Shape;16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0" name="Shape 170"/>
        <p:cNvGrpSpPr/>
        <p:nvPr/>
      </p:nvGrpSpPr>
      <p:grpSpPr>
        <a:xfrm>
          <a:off x="0" y="0"/>
          <a:ext cx="0" cy="0"/>
          <a:chOff x="0" y="0"/>
          <a:chExt cx="0" cy="0"/>
        </a:xfrm>
      </p:grpSpPr>
      <p:grpSp>
        <p:nvGrpSpPr>
          <p:cNvPr id="171" name="Google Shape;171;p18"/>
          <p:cNvGrpSpPr/>
          <p:nvPr/>
        </p:nvGrpSpPr>
        <p:grpSpPr>
          <a:xfrm>
            <a:off x="-995525" y="122700"/>
            <a:ext cx="11090350" cy="4722876"/>
            <a:chOff x="-995525" y="122700"/>
            <a:chExt cx="11090350" cy="4722876"/>
          </a:xfrm>
        </p:grpSpPr>
        <p:pic>
          <p:nvPicPr>
            <p:cNvPr id="172" name="Google Shape;172;p18"/>
            <p:cNvPicPr preferRelativeResize="0"/>
            <p:nvPr/>
          </p:nvPicPr>
          <p:blipFill>
            <a:blip r:embed="rId2">
              <a:alphaModFix/>
            </a:blip>
            <a:stretch>
              <a:fillRect/>
            </a:stretch>
          </p:blipFill>
          <p:spPr>
            <a:xfrm>
              <a:off x="8428900" y="122700"/>
              <a:ext cx="1665925" cy="1665925"/>
            </a:xfrm>
            <a:prstGeom prst="rect">
              <a:avLst/>
            </a:prstGeom>
            <a:noFill/>
            <a:ln>
              <a:noFill/>
            </a:ln>
          </p:spPr>
        </p:pic>
        <p:pic>
          <p:nvPicPr>
            <p:cNvPr id="173" name="Google Shape;173;p18"/>
            <p:cNvPicPr preferRelativeResize="0"/>
            <p:nvPr/>
          </p:nvPicPr>
          <p:blipFill>
            <a:blip r:embed="rId2">
              <a:alphaModFix/>
            </a:blip>
            <a:stretch>
              <a:fillRect/>
            </a:stretch>
          </p:blipFill>
          <p:spPr>
            <a:xfrm>
              <a:off x="-995525" y="3324575"/>
              <a:ext cx="1521001" cy="1521001"/>
            </a:xfrm>
            <a:prstGeom prst="rect">
              <a:avLst/>
            </a:prstGeom>
            <a:noFill/>
            <a:ln>
              <a:noFill/>
            </a:ln>
          </p:spPr>
        </p:pic>
      </p:grpSp>
      <p:sp>
        <p:nvSpPr>
          <p:cNvPr id="174" name="Google Shape;17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8"/>
          <p:cNvSpPr txBox="1"/>
          <p:nvPr>
            <p:ph idx="1" type="subTitle"/>
          </p:nvPr>
        </p:nvSpPr>
        <p:spPr>
          <a:xfrm>
            <a:off x="875075" y="2778299"/>
            <a:ext cx="2300400" cy="176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18"/>
          <p:cNvSpPr txBox="1"/>
          <p:nvPr>
            <p:ph idx="2" type="subTitle"/>
          </p:nvPr>
        </p:nvSpPr>
        <p:spPr>
          <a:xfrm>
            <a:off x="3421775" y="2778299"/>
            <a:ext cx="2300400" cy="176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8"/>
          <p:cNvSpPr txBox="1"/>
          <p:nvPr>
            <p:ph idx="3" type="subTitle"/>
          </p:nvPr>
        </p:nvSpPr>
        <p:spPr>
          <a:xfrm>
            <a:off x="5968525" y="2778299"/>
            <a:ext cx="2300400" cy="176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8"/>
          <p:cNvSpPr txBox="1"/>
          <p:nvPr>
            <p:ph idx="4" type="subTitle"/>
          </p:nvPr>
        </p:nvSpPr>
        <p:spPr>
          <a:xfrm>
            <a:off x="875075" y="2231249"/>
            <a:ext cx="23004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9" name="Google Shape;179;p18"/>
          <p:cNvSpPr txBox="1"/>
          <p:nvPr>
            <p:ph idx="5" type="subTitle"/>
          </p:nvPr>
        </p:nvSpPr>
        <p:spPr>
          <a:xfrm>
            <a:off x="3421779" y="2231249"/>
            <a:ext cx="23004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80" name="Google Shape;180;p18"/>
          <p:cNvSpPr txBox="1"/>
          <p:nvPr>
            <p:ph idx="6" type="subTitle"/>
          </p:nvPr>
        </p:nvSpPr>
        <p:spPr>
          <a:xfrm>
            <a:off x="5968525" y="2231249"/>
            <a:ext cx="23004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81" name="Google Shape;18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2" name="Shape 182"/>
        <p:cNvGrpSpPr/>
        <p:nvPr/>
      </p:nvGrpSpPr>
      <p:grpSpPr>
        <a:xfrm>
          <a:off x="0" y="0"/>
          <a:ext cx="0" cy="0"/>
          <a:chOff x="0" y="0"/>
          <a:chExt cx="0" cy="0"/>
        </a:xfrm>
      </p:grpSpPr>
      <p:grpSp>
        <p:nvGrpSpPr>
          <p:cNvPr id="183" name="Google Shape;183;p19"/>
          <p:cNvGrpSpPr/>
          <p:nvPr/>
        </p:nvGrpSpPr>
        <p:grpSpPr>
          <a:xfrm>
            <a:off x="-947050" y="445025"/>
            <a:ext cx="11390225" cy="5519699"/>
            <a:chOff x="-947050" y="445025"/>
            <a:chExt cx="11390225" cy="5519699"/>
          </a:xfrm>
        </p:grpSpPr>
        <p:pic>
          <p:nvPicPr>
            <p:cNvPr id="184" name="Google Shape;184;p19"/>
            <p:cNvPicPr preferRelativeResize="0"/>
            <p:nvPr/>
          </p:nvPicPr>
          <p:blipFill>
            <a:blip r:embed="rId2">
              <a:alphaModFix/>
            </a:blip>
            <a:stretch>
              <a:fillRect/>
            </a:stretch>
          </p:blipFill>
          <p:spPr>
            <a:xfrm>
              <a:off x="4346850" y="4803125"/>
              <a:ext cx="1161600" cy="1161600"/>
            </a:xfrm>
            <a:prstGeom prst="rect">
              <a:avLst/>
            </a:prstGeom>
            <a:noFill/>
            <a:ln>
              <a:noFill/>
            </a:ln>
          </p:spPr>
        </p:pic>
        <p:pic>
          <p:nvPicPr>
            <p:cNvPr id="185" name="Google Shape;185;p19"/>
            <p:cNvPicPr preferRelativeResize="0"/>
            <p:nvPr/>
          </p:nvPicPr>
          <p:blipFill>
            <a:blip r:embed="rId2">
              <a:alphaModFix/>
            </a:blip>
            <a:stretch>
              <a:fillRect/>
            </a:stretch>
          </p:blipFill>
          <p:spPr>
            <a:xfrm>
              <a:off x="-947050" y="1230400"/>
              <a:ext cx="1521001" cy="1521001"/>
            </a:xfrm>
            <a:prstGeom prst="rect">
              <a:avLst/>
            </a:prstGeom>
            <a:noFill/>
            <a:ln>
              <a:noFill/>
            </a:ln>
          </p:spPr>
        </p:pic>
        <p:grpSp>
          <p:nvGrpSpPr>
            <p:cNvPr id="186" name="Google Shape;186;p19"/>
            <p:cNvGrpSpPr/>
            <p:nvPr/>
          </p:nvGrpSpPr>
          <p:grpSpPr>
            <a:xfrm>
              <a:off x="8370425" y="445025"/>
              <a:ext cx="2072750" cy="2072750"/>
              <a:chOff x="5055350" y="-1061450"/>
              <a:chExt cx="2072750" cy="2072750"/>
            </a:xfrm>
          </p:grpSpPr>
          <p:pic>
            <p:nvPicPr>
              <p:cNvPr id="187" name="Google Shape;187;p19"/>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188" name="Google Shape;188;p19"/>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189" name="Google Shape;18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9"/>
          <p:cNvSpPr txBox="1"/>
          <p:nvPr>
            <p:ph idx="1" type="subTitle"/>
          </p:nvPr>
        </p:nvSpPr>
        <p:spPr>
          <a:xfrm>
            <a:off x="1163725" y="1306475"/>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1" name="Google Shape;191;p19"/>
          <p:cNvSpPr txBox="1"/>
          <p:nvPr>
            <p:ph idx="2" type="subTitle"/>
          </p:nvPr>
        </p:nvSpPr>
        <p:spPr>
          <a:xfrm>
            <a:off x="1163726" y="1832375"/>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19"/>
          <p:cNvSpPr txBox="1"/>
          <p:nvPr>
            <p:ph idx="3" type="subTitle"/>
          </p:nvPr>
        </p:nvSpPr>
        <p:spPr>
          <a:xfrm>
            <a:off x="5013252" y="1832375"/>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19"/>
          <p:cNvSpPr txBox="1"/>
          <p:nvPr>
            <p:ph idx="4" type="subTitle"/>
          </p:nvPr>
        </p:nvSpPr>
        <p:spPr>
          <a:xfrm>
            <a:off x="1163726" y="358070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19"/>
          <p:cNvSpPr txBox="1"/>
          <p:nvPr>
            <p:ph idx="5" type="subTitle"/>
          </p:nvPr>
        </p:nvSpPr>
        <p:spPr>
          <a:xfrm>
            <a:off x="5013252" y="3580700"/>
            <a:ext cx="29670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9"/>
          <p:cNvSpPr txBox="1"/>
          <p:nvPr>
            <p:ph idx="6" type="subTitle"/>
          </p:nvPr>
        </p:nvSpPr>
        <p:spPr>
          <a:xfrm>
            <a:off x="1163725" y="3054800"/>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6" name="Google Shape;196;p19"/>
          <p:cNvSpPr txBox="1"/>
          <p:nvPr>
            <p:ph idx="7" type="subTitle"/>
          </p:nvPr>
        </p:nvSpPr>
        <p:spPr>
          <a:xfrm>
            <a:off x="5013250" y="1306475"/>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7" name="Google Shape;197;p19"/>
          <p:cNvSpPr txBox="1"/>
          <p:nvPr>
            <p:ph idx="8" type="subTitle"/>
          </p:nvPr>
        </p:nvSpPr>
        <p:spPr>
          <a:xfrm>
            <a:off x="5013250" y="3054800"/>
            <a:ext cx="29670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98" name="Google Shape;19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9" name="Shape 199"/>
        <p:cNvGrpSpPr/>
        <p:nvPr/>
      </p:nvGrpSpPr>
      <p:grpSpPr>
        <a:xfrm>
          <a:off x="0" y="0"/>
          <a:ext cx="0" cy="0"/>
          <a:chOff x="0" y="0"/>
          <a:chExt cx="0" cy="0"/>
        </a:xfrm>
      </p:grpSpPr>
      <p:grpSp>
        <p:nvGrpSpPr>
          <p:cNvPr id="200" name="Google Shape;200;p20"/>
          <p:cNvGrpSpPr/>
          <p:nvPr/>
        </p:nvGrpSpPr>
        <p:grpSpPr>
          <a:xfrm>
            <a:off x="-1055300" y="1017725"/>
            <a:ext cx="11606725" cy="4563200"/>
            <a:chOff x="-1055300" y="1017725"/>
            <a:chExt cx="11606725" cy="4563200"/>
          </a:xfrm>
        </p:grpSpPr>
        <p:pic>
          <p:nvPicPr>
            <p:cNvPr id="201" name="Google Shape;201;p20"/>
            <p:cNvPicPr preferRelativeResize="0"/>
            <p:nvPr/>
          </p:nvPicPr>
          <p:blipFill>
            <a:blip r:embed="rId2">
              <a:alphaModFix/>
            </a:blip>
            <a:stretch>
              <a:fillRect/>
            </a:stretch>
          </p:blipFill>
          <p:spPr>
            <a:xfrm>
              <a:off x="-1055300" y="1017725"/>
              <a:ext cx="1521001" cy="1521001"/>
            </a:xfrm>
            <a:prstGeom prst="rect">
              <a:avLst/>
            </a:prstGeom>
            <a:noFill/>
            <a:ln>
              <a:noFill/>
            </a:ln>
          </p:spPr>
        </p:pic>
        <p:grpSp>
          <p:nvGrpSpPr>
            <p:cNvPr id="202" name="Google Shape;202;p20"/>
            <p:cNvGrpSpPr/>
            <p:nvPr/>
          </p:nvGrpSpPr>
          <p:grpSpPr>
            <a:xfrm>
              <a:off x="8478675" y="3508175"/>
              <a:ext cx="2072750" cy="2072750"/>
              <a:chOff x="5055350" y="-1061450"/>
              <a:chExt cx="2072750" cy="2072750"/>
            </a:xfrm>
          </p:grpSpPr>
          <p:pic>
            <p:nvPicPr>
              <p:cNvPr id="203" name="Google Shape;203;p20"/>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04" name="Google Shape;204;p20"/>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205" name="Google Shape;20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6" name="Google Shape;206;p20"/>
          <p:cNvSpPr txBox="1"/>
          <p:nvPr>
            <p:ph idx="1" type="subTitle"/>
          </p:nvPr>
        </p:nvSpPr>
        <p:spPr>
          <a:xfrm>
            <a:off x="720000" y="1710160"/>
            <a:ext cx="21021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0"/>
          <p:cNvSpPr txBox="1"/>
          <p:nvPr>
            <p:ph idx="2" type="subTitle"/>
          </p:nvPr>
        </p:nvSpPr>
        <p:spPr>
          <a:xfrm>
            <a:off x="3522950" y="1710150"/>
            <a:ext cx="21030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0"/>
          <p:cNvSpPr txBox="1"/>
          <p:nvPr>
            <p:ph idx="3" type="subTitle"/>
          </p:nvPr>
        </p:nvSpPr>
        <p:spPr>
          <a:xfrm>
            <a:off x="720000" y="3428000"/>
            <a:ext cx="21030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0"/>
          <p:cNvSpPr txBox="1"/>
          <p:nvPr>
            <p:ph idx="4" type="subTitle"/>
          </p:nvPr>
        </p:nvSpPr>
        <p:spPr>
          <a:xfrm>
            <a:off x="3522950" y="3428000"/>
            <a:ext cx="21030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0"/>
          <p:cNvSpPr txBox="1"/>
          <p:nvPr>
            <p:ph idx="5" type="subTitle"/>
          </p:nvPr>
        </p:nvSpPr>
        <p:spPr>
          <a:xfrm>
            <a:off x="6325900" y="1710150"/>
            <a:ext cx="21030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0"/>
          <p:cNvSpPr txBox="1"/>
          <p:nvPr>
            <p:ph idx="6" type="subTitle"/>
          </p:nvPr>
        </p:nvSpPr>
        <p:spPr>
          <a:xfrm>
            <a:off x="6325899" y="3428000"/>
            <a:ext cx="2103000" cy="118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0"/>
          <p:cNvSpPr txBox="1"/>
          <p:nvPr>
            <p:ph idx="7" type="subTitle"/>
          </p:nvPr>
        </p:nvSpPr>
        <p:spPr>
          <a:xfrm>
            <a:off x="720000" y="1336275"/>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3" name="Google Shape;213;p20"/>
          <p:cNvSpPr txBox="1"/>
          <p:nvPr>
            <p:ph idx="8" type="subTitle"/>
          </p:nvPr>
        </p:nvSpPr>
        <p:spPr>
          <a:xfrm>
            <a:off x="3522950" y="1336275"/>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4" name="Google Shape;214;p20"/>
          <p:cNvSpPr txBox="1"/>
          <p:nvPr>
            <p:ph idx="9" type="subTitle"/>
          </p:nvPr>
        </p:nvSpPr>
        <p:spPr>
          <a:xfrm>
            <a:off x="6325899" y="1336275"/>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5" name="Google Shape;215;p20"/>
          <p:cNvSpPr txBox="1"/>
          <p:nvPr>
            <p:ph idx="13" type="subTitle"/>
          </p:nvPr>
        </p:nvSpPr>
        <p:spPr>
          <a:xfrm>
            <a:off x="720000" y="3050900"/>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6" name="Google Shape;216;p20"/>
          <p:cNvSpPr txBox="1"/>
          <p:nvPr>
            <p:ph idx="14" type="subTitle"/>
          </p:nvPr>
        </p:nvSpPr>
        <p:spPr>
          <a:xfrm>
            <a:off x="3522950" y="3050902"/>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7" name="Google Shape;217;p20"/>
          <p:cNvSpPr txBox="1"/>
          <p:nvPr>
            <p:ph idx="15" type="subTitle"/>
          </p:nvPr>
        </p:nvSpPr>
        <p:spPr>
          <a:xfrm>
            <a:off x="6325899" y="3050902"/>
            <a:ext cx="2103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oboto Medium"/>
                <a:ea typeface="Roboto Medium"/>
                <a:cs typeface="Roboto Medium"/>
                <a:sym typeface="Roboto Medium"/>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18" name="Google Shape;21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3"/>
          <p:cNvGrpSpPr/>
          <p:nvPr/>
        </p:nvGrpSpPr>
        <p:grpSpPr>
          <a:xfrm>
            <a:off x="102725" y="-1256925"/>
            <a:ext cx="5383250" cy="7283550"/>
            <a:chOff x="102725" y="-1256925"/>
            <a:chExt cx="5383250" cy="7283550"/>
          </a:xfrm>
        </p:grpSpPr>
        <p:pic>
          <p:nvPicPr>
            <p:cNvPr id="24" name="Google Shape;24;p3"/>
            <p:cNvPicPr preferRelativeResize="0"/>
            <p:nvPr/>
          </p:nvPicPr>
          <p:blipFill>
            <a:blip r:embed="rId2">
              <a:alphaModFix/>
            </a:blip>
            <a:stretch>
              <a:fillRect/>
            </a:stretch>
          </p:blipFill>
          <p:spPr>
            <a:xfrm>
              <a:off x="3413225" y="-1256925"/>
              <a:ext cx="2072750" cy="2072750"/>
            </a:xfrm>
            <a:prstGeom prst="rect">
              <a:avLst/>
            </a:prstGeom>
            <a:noFill/>
            <a:ln>
              <a:noFill/>
            </a:ln>
          </p:spPr>
        </p:pic>
        <p:pic>
          <p:nvPicPr>
            <p:cNvPr id="25" name="Google Shape;25;p3"/>
            <p:cNvPicPr preferRelativeResize="0"/>
            <p:nvPr/>
          </p:nvPicPr>
          <p:blipFill>
            <a:blip r:embed="rId2">
              <a:alphaModFix/>
            </a:blip>
            <a:stretch>
              <a:fillRect/>
            </a:stretch>
          </p:blipFill>
          <p:spPr>
            <a:xfrm>
              <a:off x="102725" y="4427800"/>
              <a:ext cx="1598826" cy="1598826"/>
            </a:xfrm>
            <a:prstGeom prst="rect">
              <a:avLst/>
            </a:prstGeom>
            <a:noFill/>
            <a:ln>
              <a:noFill/>
            </a:ln>
          </p:spPr>
        </p:pic>
      </p:grpSp>
      <p:sp>
        <p:nvSpPr>
          <p:cNvPr id="26" name="Google Shape;26;p3"/>
          <p:cNvSpPr txBox="1"/>
          <p:nvPr>
            <p:ph type="title"/>
          </p:nvPr>
        </p:nvSpPr>
        <p:spPr>
          <a:xfrm>
            <a:off x="979150" y="2515425"/>
            <a:ext cx="3943500" cy="1776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3"/>
          <p:cNvSpPr txBox="1"/>
          <p:nvPr>
            <p:ph hasCustomPrompt="1" idx="2" type="title"/>
          </p:nvPr>
        </p:nvSpPr>
        <p:spPr>
          <a:xfrm>
            <a:off x="979150" y="1237875"/>
            <a:ext cx="1117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p:nvPr>
            <p:ph idx="3" type="pic"/>
          </p:nvPr>
        </p:nvSpPr>
        <p:spPr>
          <a:xfrm>
            <a:off x="5522350" y="0"/>
            <a:ext cx="3621600" cy="5143500"/>
          </a:xfrm>
          <a:prstGeom prst="rect">
            <a:avLst/>
          </a:prstGeom>
          <a:noFill/>
          <a:ln>
            <a:noFill/>
          </a:ln>
        </p:spPr>
      </p:sp>
      <p:sp>
        <p:nvSpPr>
          <p:cNvPr id="29" name="Google Shape;2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219" name="Shape 219"/>
        <p:cNvGrpSpPr/>
        <p:nvPr/>
      </p:nvGrpSpPr>
      <p:grpSpPr>
        <a:xfrm>
          <a:off x="0" y="0"/>
          <a:ext cx="0" cy="0"/>
          <a:chOff x="0" y="0"/>
          <a:chExt cx="0" cy="0"/>
        </a:xfrm>
      </p:grpSpPr>
      <p:grpSp>
        <p:nvGrpSpPr>
          <p:cNvPr id="220" name="Google Shape;220;p21"/>
          <p:cNvGrpSpPr/>
          <p:nvPr/>
        </p:nvGrpSpPr>
        <p:grpSpPr>
          <a:xfrm>
            <a:off x="-1219025" y="69800"/>
            <a:ext cx="11229825" cy="5903525"/>
            <a:chOff x="-1219025" y="69800"/>
            <a:chExt cx="11229825" cy="5903525"/>
          </a:xfrm>
        </p:grpSpPr>
        <p:pic>
          <p:nvPicPr>
            <p:cNvPr id="221" name="Google Shape;221;p21"/>
            <p:cNvPicPr preferRelativeResize="0"/>
            <p:nvPr/>
          </p:nvPicPr>
          <p:blipFill>
            <a:blip r:embed="rId2">
              <a:alphaModFix/>
            </a:blip>
            <a:stretch>
              <a:fillRect/>
            </a:stretch>
          </p:blipFill>
          <p:spPr>
            <a:xfrm>
              <a:off x="8372150" y="69800"/>
              <a:ext cx="1638650" cy="1638650"/>
            </a:xfrm>
            <a:prstGeom prst="rect">
              <a:avLst/>
            </a:prstGeom>
            <a:noFill/>
            <a:ln>
              <a:noFill/>
            </a:ln>
          </p:spPr>
        </p:pic>
        <p:grpSp>
          <p:nvGrpSpPr>
            <p:cNvPr id="222" name="Google Shape;222;p21"/>
            <p:cNvGrpSpPr/>
            <p:nvPr/>
          </p:nvGrpSpPr>
          <p:grpSpPr>
            <a:xfrm>
              <a:off x="-1219025" y="3900575"/>
              <a:ext cx="2072750" cy="2072750"/>
              <a:chOff x="5055350" y="-1061450"/>
              <a:chExt cx="2072750" cy="2072750"/>
            </a:xfrm>
          </p:grpSpPr>
          <p:pic>
            <p:nvPicPr>
              <p:cNvPr id="223" name="Google Shape;223;p21"/>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24" name="Google Shape;224;p21"/>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225" name="Google Shape;22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227" name="Shape 227"/>
        <p:cNvGrpSpPr/>
        <p:nvPr/>
      </p:nvGrpSpPr>
      <p:grpSpPr>
        <a:xfrm>
          <a:off x="0" y="0"/>
          <a:ext cx="0" cy="0"/>
          <a:chOff x="0" y="0"/>
          <a:chExt cx="0" cy="0"/>
        </a:xfrm>
      </p:grpSpPr>
      <p:grpSp>
        <p:nvGrpSpPr>
          <p:cNvPr id="228" name="Google Shape;228;p22"/>
          <p:cNvGrpSpPr/>
          <p:nvPr/>
        </p:nvGrpSpPr>
        <p:grpSpPr>
          <a:xfrm>
            <a:off x="-1023700" y="88300"/>
            <a:ext cx="11191301" cy="6141626"/>
            <a:chOff x="-1023700" y="88300"/>
            <a:chExt cx="11191301" cy="6141626"/>
          </a:xfrm>
        </p:grpSpPr>
        <p:pic>
          <p:nvPicPr>
            <p:cNvPr id="229" name="Google Shape;229;p22"/>
            <p:cNvPicPr preferRelativeResize="0"/>
            <p:nvPr/>
          </p:nvPicPr>
          <p:blipFill>
            <a:blip r:embed="rId2">
              <a:alphaModFix/>
            </a:blip>
            <a:stretch>
              <a:fillRect/>
            </a:stretch>
          </p:blipFill>
          <p:spPr>
            <a:xfrm>
              <a:off x="-1023700" y="676025"/>
              <a:ext cx="1521001" cy="1521001"/>
            </a:xfrm>
            <a:prstGeom prst="rect">
              <a:avLst/>
            </a:prstGeom>
            <a:noFill/>
            <a:ln>
              <a:noFill/>
            </a:ln>
          </p:spPr>
        </p:pic>
        <p:pic>
          <p:nvPicPr>
            <p:cNvPr id="230" name="Google Shape;230;p22"/>
            <p:cNvPicPr preferRelativeResize="0"/>
            <p:nvPr/>
          </p:nvPicPr>
          <p:blipFill>
            <a:blip r:embed="rId2">
              <a:alphaModFix/>
            </a:blip>
            <a:stretch>
              <a:fillRect/>
            </a:stretch>
          </p:blipFill>
          <p:spPr>
            <a:xfrm>
              <a:off x="8646600" y="88300"/>
              <a:ext cx="1521001" cy="1521001"/>
            </a:xfrm>
            <a:prstGeom prst="rect">
              <a:avLst/>
            </a:prstGeom>
            <a:noFill/>
            <a:ln>
              <a:noFill/>
            </a:ln>
          </p:spPr>
        </p:pic>
        <p:pic>
          <p:nvPicPr>
            <p:cNvPr id="231" name="Google Shape;231;p22"/>
            <p:cNvPicPr preferRelativeResize="0"/>
            <p:nvPr/>
          </p:nvPicPr>
          <p:blipFill>
            <a:blip r:embed="rId2">
              <a:alphaModFix/>
            </a:blip>
            <a:stretch>
              <a:fillRect/>
            </a:stretch>
          </p:blipFill>
          <p:spPr>
            <a:xfrm>
              <a:off x="2678275" y="4708925"/>
              <a:ext cx="1521001" cy="1521001"/>
            </a:xfrm>
            <a:prstGeom prst="rect">
              <a:avLst/>
            </a:prstGeom>
            <a:noFill/>
            <a:ln>
              <a:noFill/>
            </a:ln>
          </p:spPr>
        </p:pic>
      </p:grpSp>
      <p:sp>
        <p:nvSpPr>
          <p:cNvPr id="232" name="Google Shape;2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_1_1">
    <p:spTree>
      <p:nvGrpSpPr>
        <p:cNvPr id="234" name="Shape 234"/>
        <p:cNvGrpSpPr/>
        <p:nvPr/>
      </p:nvGrpSpPr>
      <p:grpSpPr>
        <a:xfrm>
          <a:off x="0" y="0"/>
          <a:ext cx="0" cy="0"/>
          <a:chOff x="0" y="0"/>
          <a:chExt cx="0" cy="0"/>
        </a:xfrm>
      </p:grpSpPr>
      <p:grpSp>
        <p:nvGrpSpPr>
          <p:cNvPr id="235" name="Google Shape;235;p23"/>
          <p:cNvGrpSpPr/>
          <p:nvPr/>
        </p:nvGrpSpPr>
        <p:grpSpPr>
          <a:xfrm>
            <a:off x="-483650" y="-856525"/>
            <a:ext cx="9297351" cy="6986024"/>
            <a:chOff x="-483650" y="-856525"/>
            <a:chExt cx="9297351" cy="6986024"/>
          </a:xfrm>
        </p:grpSpPr>
        <p:pic>
          <p:nvPicPr>
            <p:cNvPr id="236" name="Google Shape;236;p23"/>
            <p:cNvPicPr preferRelativeResize="0"/>
            <p:nvPr/>
          </p:nvPicPr>
          <p:blipFill>
            <a:blip r:embed="rId2">
              <a:alphaModFix/>
            </a:blip>
            <a:stretch>
              <a:fillRect/>
            </a:stretch>
          </p:blipFill>
          <p:spPr>
            <a:xfrm>
              <a:off x="7292700" y="-856525"/>
              <a:ext cx="1521001" cy="1521001"/>
            </a:xfrm>
            <a:prstGeom prst="rect">
              <a:avLst/>
            </a:prstGeom>
            <a:noFill/>
            <a:ln>
              <a:noFill/>
            </a:ln>
          </p:spPr>
        </p:pic>
        <p:pic>
          <p:nvPicPr>
            <p:cNvPr id="237" name="Google Shape;237;p23"/>
            <p:cNvPicPr preferRelativeResize="0"/>
            <p:nvPr/>
          </p:nvPicPr>
          <p:blipFill>
            <a:blip r:embed="rId2">
              <a:alphaModFix/>
            </a:blip>
            <a:stretch>
              <a:fillRect/>
            </a:stretch>
          </p:blipFill>
          <p:spPr>
            <a:xfrm>
              <a:off x="-483650" y="4535300"/>
              <a:ext cx="1594199" cy="1594199"/>
            </a:xfrm>
            <a:prstGeom prst="rect">
              <a:avLst/>
            </a:prstGeom>
            <a:noFill/>
            <a:ln>
              <a:noFill/>
            </a:ln>
          </p:spPr>
        </p:pic>
      </p:grpSp>
      <p:sp>
        <p:nvSpPr>
          <p:cNvPr id="238" name="Google Shape;23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_1_1_1">
    <p:spTree>
      <p:nvGrpSpPr>
        <p:cNvPr id="240" name="Shape 240"/>
        <p:cNvGrpSpPr/>
        <p:nvPr/>
      </p:nvGrpSpPr>
      <p:grpSpPr>
        <a:xfrm>
          <a:off x="0" y="0"/>
          <a:ext cx="0" cy="0"/>
          <a:chOff x="0" y="0"/>
          <a:chExt cx="0" cy="0"/>
        </a:xfrm>
      </p:grpSpPr>
      <p:grpSp>
        <p:nvGrpSpPr>
          <p:cNvPr id="241" name="Google Shape;241;p24"/>
          <p:cNvGrpSpPr/>
          <p:nvPr/>
        </p:nvGrpSpPr>
        <p:grpSpPr>
          <a:xfrm>
            <a:off x="-1269500" y="-986000"/>
            <a:ext cx="10216426" cy="7215100"/>
            <a:chOff x="-1269500" y="-986000"/>
            <a:chExt cx="10216426" cy="7215100"/>
          </a:xfrm>
        </p:grpSpPr>
        <p:pic>
          <p:nvPicPr>
            <p:cNvPr id="242" name="Google Shape;242;p24"/>
            <p:cNvPicPr preferRelativeResize="0"/>
            <p:nvPr/>
          </p:nvPicPr>
          <p:blipFill>
            <a:blip r:embed="rId2">
              <a:alphaModFix/>
            </a:blip>
            <a:stretch>
              <a:fillRect/>
            </a:stretch>
          </p:blipFill>
          <p:spPr>
            <a:xfrm>
              <a:off x="-1269500" y="747700"/>
              <a:ext cx="1521001" cy="1521001"/>
            </a:xfrm>
            <a:prstGeom prst="rect">
              <a:avLst/>
            </a:prstGeom>
            <a:noFill/>
            <a:ln>
              <a:noFill/>
            </a:ln>
          </p:spPr>
        </p:pic>
        <p:pic>
          <p:nvPicPr>
            <p:cNvPr id="243" name="Google Shape;243;p24"/>
            <p:cNvPicPr preferRelativeResize="0"/>
            <p:nvPr/>
          </p:nvPicPr>
          <p:blipFill>
            <a:blip r:embed="rId2">
              <a:alphaModFix/>
            </a:blip>
            <a:stretch>
              <a:fillRect/>
            </a:stretch>
          </p:blipFill>
          <p:spPr>
            <a:xfrm>
              <a:off x="3407950" y="4399700"/>
              <a:ext cx="1829400" cy="1829400"/>
            </a:xfrm>
            <a:prstGeom prst="rect">
              <a:avLst/>
            </a:prstGeom>
            <a:noFill/>
            <a:ln>
              <a:noFill/>
            </a:ln>
          </p:spPr>
        </p:pic>
        <p:pic>
          <p:nvPicPr>
            <p:cNvPr id="244" name="Google Shape;244;p24"/>
            <p:cNvPicPr preferRelativeResize="0"/>
            <p:nvPr/>
          </p:nvPicPr>
          <p:blipFill>
            <a:blip r:embed="rId2">
              <a:alphaModFix/>
            </a:blip>
            <a:stretch>
              <a:fillRect/>
            </a:stretch>
          </p:blipFill>
          <p:spPr>
            <a:xfrm>
              <a:off x="7425925" y="-986000"/>
              <a:ext cx="1521001" cy="1521001"/>
            </a:xfrm>
            <a:prstGeom prst="rect">
              <a:avLst/>
            </a:prstGeom>
            <a:noFill/>
            <a:ln>
              <a:noFill/>
            </a:ln>
          </p:spPr>
        </p:pic>
      </p:grpSp>
      <p:sp>
        <p:nvSpPr>
          <p:cNvPr id="245" name="Google Shape;24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_1_1_1_1">
    <p:spTree>
      <p:nvGrpSpPr>
        <p:cNvPr id="247" name="Shape 247"/>
        <p:cNvGrpSpPr/>
        <p:nvPr/>
      </p:nvGrpSpPr>
      <p:grpSpPr>
        <a:xfrm>
          <a:off x="0" y="0"/>
          <a:ext cx="0" cy="0"/>
          <a:chOff x="0" y="0"/>
          <a:chExt cx="0" cy="0"/>
        </a:xfrm>
      </p:grpSpPr>
      <p:grpSp>
        <p:nvGrpSpPr>
          <p:cNvPr id="248" name="Google Shape;248;p25"/>
          <p:cNvGrpSpPr/>
          <p:nvPr/>
        </p:nvGrpSpPr>
        <p:grpSpPr>
          <a:xfrm>
            <a:off x="-499800" y="-986000"/>
            <a:ext cx="10745601" cy="7503725"/>
            <a:chOff x="-499800" y="-986000"/>
            <a:chExt cx="10745601" cy="7503725"/>
          </a:xfrm>
        </p:grpSpPr>
        <p:pic>
          <p:nvPicPr>
            <p:cNvPr id="249" name="Google Shape;249;p25"/>
            <p:cNvPicPr preferRelativeResize="0"/>
            <p:nvPr/>
          </p:nvPicPr>
          <p:blipFill>
            <a:blip r:embed="rId2">
              <a:alphaModFix/>
            </a:blip>
            <a:stretch>
              <a:fillRect/>
            </a:stretch>
          </p:blipFill>
          <p:spPr>
            <a:xfrm>
              <a:off x="-499800" y="-986000"/>
              <a:ext cx="1521001" cy="1521001"/>
            </a:xfrm>
            <a:prstGeom prst="rect">
              <a:avLst/>
            </a:prstGeom>
            <a:noFill/>
            <a:ln>
              <a:noFill/>
            </a:ln>
          </p:spPr>
        </p:pic>
        <p:pic>
          <p:nvPicPr>
            <p:cNvPr id="250" name="Google Shape;250;p25"/>
            <p:cNvPicPr preferRelativeResize="0"/>
            <p:nvPr/>
          </p:nvPicPr>
          <p:blipFill>
            <a:blip r:embed="rId2">
              <a:alphaModFix/>
            </a:blip>
            <a:stretch>
              <a:fillRect/>
            </a:stretch>
          </p:blipFill>
          <p:spPr>
            <a:xfrm>
              <a:off x="2926900" y="4688325"/>
              <a:ext cx="1829400" cy="1829400"/>
            </a:xfrm>
            <a:prstGeom prst="rect">
              <a:avLst/>
            </a:prstGeom>
            <a:noFill/>
            <a:ln>
              <a:noFill/>
            </a:ln>
          </p:spPr>
        </p:pic>
        <p:pic>
          <p:nvPicPr>
            <p:cNvPr id="251" name="Google Shape;251;p25"/>
            <p:cNvPicPr preferRelativeResize="0"/>
            <p:nvPr/>
          </p:nvPicPr>
          <p:blipFill>
            <a:blip r:embed="rId2">
              <a:alphaModFix/>
            </a:blip>
            <a:stretch>
              <a:fillRect/>
            </a:stretch>
          </p:blipFill>
          <p:spPr>
            <a:xfrm>
              <a:off x="8724800" y="1140275"/>
              <a:ext cx="1521001" cy="1521001"/>
            </a:xfrm>
            <a:prstGeom prst="rect">
              <a:avLst/>
            </a:prstGeom>
            <a:noFill/>
            <a:ln>
              <a:noFill/>
            </a:ln>
          </p:spPr>
        </p:pic>
      </p:grpSp>
      <p:sp>
        <p:nvSpPr>
          <p:cNvPr id="252" name="Google Shape;25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3" name="Google Shape;25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54" name="Shape 254"/>
        <p:cNvGrpSpPr/>
        <p:nvPr/>
      </p:nvGrpSpPr>
      <p:grpSpPr>
        <a:xfrm>
          <a:off x="0" y="0"/>
          <a:ext cx="0" cy="0"/>
          <a:chOff x="0" y="0"/>
          <a:chExt cx="0" cy="0"/>
        </a:xfrm>
      </p:grpSpPr>
      <p:sp>
        <p:nvSpPr>
          <p:cNvPr id="255" name="Google Shape;255;p26"/>
          <p:cNvSpPr txBox="1"/>
          <p:nvPr>
            <p:ph type="ctrTitle"/>
          </p:nvPr>
        </p:nvSpPr>
        <p:spPr>
          <a:xfrm>
            <a:off x="2583300" y="669825"/>
            <a:ext cx="3977400" cy="997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6" name="Google Shape;256;p26"/>
          <p:cNvSpPr txBox="1"/>
          <p:nvPr>
            <p:ph idx="1" type="subTitle"/>
          </p:nvPr>
        </p:nvSpPr>
        <p:spPr>
          <a:xfrm>
            <a:off x="2583470" y="1628350"/>
            <a:ext cx="3977100" cy="1137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7" name="Google Shape;257;p26"/>
          <p:cNvSpPr txBox="1"/>
          <p:nvPr/>
        </p:nvSpPr>
        <p:spPr>
          <a:xfrm>
            <a:off x="2583450" y="3677403"/>
            <a:ext cx="39771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2"/>
                </a:solidFill>
                <a:latin typeface="Assistant"/>
                <a:ea typeface="Assistant"/>
                <a:cs typeface="Assistant"/>
                <a:sym typeface="Assistant"/>
              </a:rPr>
              <a:t>CREDITS: This presentation template was created by </a:t>
            </a:r>
            <a:r>
              <a:rPr b="1" lang="en" sz="1000" u="sng">
                <a:solidFill>
                  <a:schemeClr val="dk2"/>
                </a:solidFill>
                <a:latin typeface="Assistant"/>
                <a:ea typeface="Assistant"/>
                <a:cs typeface="Assistant"/>
                <a:sym typeface="Assistant"/>
                <a:hlinkClick r:id="rId2">
                  <a:extLst>
                    <a:ext uri="{A12FA001-AC4F-418D-AE19-62706E023703}">
                      <ahyp:hlinkClr val="tx"/>
                    </a:ext>
                  </a:extLst>
                </a:hlinkClick>
              </a:rPr>
              <a:t>Slidesgo</a:t>
            </a:r>
            <a:r>
              <a:rPr b="1" lang="en" sz="1000" u="sng">
                <a:solidFill>
                  <a:schemeClr val="dk2"/>
                </a:solidFill>
                <a:latin typeface="Assistant"/>
                <a:ea typeface="Assistant"/>
                <a:cs typeface="Assistant"/>
                <a:sym typeface="Assistant"/>
              </a:rPr>
              <a:t>,</a:t>
            </a:r>
            <a:r>
              <a:rPr lang="en" sz="1000">
                <a:solidFill>
                  <a:schemeClr val="dk2"/>
                </a:solidFill>
                <a:latin typeface="Assistant"/>
                <a:ea typeface="Assistant"/>
                <a:cs typeface="Assistant"/>
                <a:sym typeface="Assistant"/>
              </a:rPr>
              <a:t> including icons by</a:t>
            </a:r>
            <a:r>
              <a:rPr b="1" lang="en" sz="1000">
                <a:solidFill>
                  <a:schemeClr val="dk2"/>
                </a:solidFill>
                <a:latin typeface="Assistant"/>
                <a:ea typeface="Assistant"/>
                <a:cs typeface="Assistant"/>
                <a:sym typeface="Assistant"/>
              </a:rPr>
              <a:t> </a:t>
            </a:r>
            <a:r>
              <a:rPr b="1" lang="en" sz="1000" u="sng">
                <a:solidFill>
                  <a:schemeClr val="dk2"/>
                </a:solidFill>
                <a:latin typeface="Assistant"/>
                <a:ea typeface="Assistant"/>
                <a:cs typeface="Assistant"/>
                <a:sym typeface="Assistant"/>
                <a:hlinkClick r:id="rId3">
                  <a:extLst>
                    <a:ext uri="{A12FA001-AC4F-418D-AE19-62706E023703}">
                      <ahyp:hlinkClr val="tx"/>
                    </a:ext>
                  </a:extLst>
                </a:hlinkClick>
              </a:rPr>
              <a:t>Flaticon</a:t>
            </a:r>
            <a:r>
              <a:rPr lang="en" sz="1000">
                <a:solidFill>
                  <a:schemeClr val="dk2"/>
                </a:solidFill>
                <a:latin typeface="Assistant"/>
                <a:ea typeface="Assistant"/>
                <a:cs typeface="Assistant"/>
                <a:sym typeface="Assistant"/>
              </a:rPr>
              <a:t> and infographics &amp; images by</a:t>
            </a:r>
            <a:r>
              <a:rPr b="1" lang="en" sz="1000">
                <a:solidFill>
                  <a:schemeClr val="dk2"/>
                </a:solidFill>
                <a:latin typeface="Assistant"/>
                <a:ea typeface="Assistant"/>
                <a:cs typeface="Assistant"/>
                <a:sym typeface="Assistant"/>
              </a:rPr>
              <a:t> </a:t>
            </a:r>
            <a:r>
              <a:rPr b="1" lang="en" sz="1000" u="sng">
                <a:solidFill>
                  <a:schemeClr val="dk2"/>
                </a:solidFill>
                <a:latin typeface="Assistant"/>
                <a:ea typeface="Assistant"/>
                <a:cs typeface="Assistant"/>
                <a:sym typeface="Assistant"/>
                <a:hlinkClick r:id="rId4">
                  <a:extLst>
                    <a:ext uri="{A12FA001-AC4F-418D-AE19-62706E023703}">
                      <ahyp:hlinkClr val="tx"/>
                    </a:ext>
                  </a:extLst>
                </a:hlinkClick>
              </a:rPr>
              <a:t>Freepik</a:t>
            </a:r>
            <a:endParaRPr b="1" sz="1000" u="sng">
              <a:solidFill>
                <a:schemeClr val="dk2"/>
              </a:solidFill>
              <a:highlight>
                <a:srgbClr val="DFDEFC"/>
              </a:highlight>
              <a:latin typeface="Assistant"/>
              <a:ea typeface="Assistant"/>
              <a:cs typeface="Assistant"/>
              <a:sym typeface="Assistant"/>
            </a:endParaRPr>
          </a:p>
        </p:txBody>
      </p:sp>
      <p:grpSp>
        <p:nvGrpSpPr>
          <p:cNvPr id="258" name="Google Shape;258;p26"/>
          <p:cNvGrpSpPr/>
          <p:nvPr/>
        </p:nvGrpSpPr>
        <p:grpSpPr>
          <a:xfrm>
            <a:off x="-1062400" y="-728400"/>
            <a:ext cx="10424300" cy="6623663"/>
            <a:chOff x="-1062400" y="-728400"/>
            <a:chExt cx="10424300" cy="6623663"/>
          </a:xfrm>
        </p:grpSpPr>
        <p:grpSp>
          <p:nvGrpSpPr>
            <p:cNvPr id="259" name="Google Shape;259;p26"/>
            <p:cNvGrpSpPr/>
            <p:nvPr/>
          </p:nvGrpSpPr>
          <p:grpSpPr>
            <a:xfrm flipH="1" rot="10800000">
              <a:off x="7289150" y="3822514"/>
              <a:ext cx="2072750" cy="2072750"/>
              <a:chOff x="5055350" y="-1061450"/>
              <a:chExt cx="2072750" cy="2072750"/>
            </a:xfrm>
          </p:grpSpPr>
          <p:pic>
            <p:nvPicPr>
              <p:cNvPr id="260" name="Google Shape;260;p26"/>
              <p:cNvPicPr preferRelativeResize="0"/>
              <p:nvPr/>
            </p:nvPicPr>
            <p:blipFill>
              <a:blip r:embed="rId5">
                <a:alphaModFix/>
              </a:blip>
              <a:stretch>
                <a:fillRect/>
              </a:stretch>
            </p:blipFill>
            <p:spPr>
              <a:xfrm>
                <a:off x="5055350" y="-1061450"/>
                <a:ext cx="2072750" cy="2072750"/>
              </a:xfrm>
              <a:prstGeom prst="rect">
                <a:avLst/>
              </a:prstGeom>
              <a:noFill/>
              <a:ln>
                <a:noFill/>
              </a:ln>
            </p:spPr>
          </p:pic>
          <p:sp>
            <p:nvSpPr>
              <p:cNvPr id="261" name="Google Shape;261;p26"/>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262" name="Google Shape;262;p26"/>
            <p:cNvPicPr preferRelativeResize="0"/>
            <p:nvPr/>
          </p:nvPicPr>
          <p:blipFill>
            <a:blip r:embed="rId5">
              <a:alphaModFix/>
            </a:blip>
            <a:stretch>
              <a:fillRect/>
            </a:stretch>
          </p:blipFill>
          <p:spPr>
            <a:xfrm flipH="1" rot="10800000">
              <a:off x="810049" y="4148202"/>
              <a:ext cx="1421376" cy="1421376"/>
            </a:xfrm>
            <a:prstGeom prst="rect">
              <a:avLst/>
            </a:prstGeom>
            <a:noFill/>
            <a:ln>
              <a:noFill/>
            </a:ln>
          </p:spPr>
        </p:pic>
        <p:grpSp>
          <p:nvGrpSpPr>
            <p:cNvPr id="263" name="Google Shape;263;p26"/>
            <p:cNvGrpSpPr/>
            <p:nvPr/>
          </p:nvGrpSpPr>
          <p:grpSpPr>
            <a:xfrm flipH="1" rot="10800000">
              <a:off x="-1062400" y="17932"/>
              <a:ext cx="2603788" cy="2603788"/>
              <a:chOff x="5055350" y="-1061450"/>
              <a:chExt cx="2072750" cy="2072750"/>
            </a:xfrm>
          </p:grpSpPr>
          <p:pic>
            <p:nvPicPr>
              <p:cNvPr id="264" name="Google Shape;264;p26"/>
              <p:cNvPicPr preferRelativeResize="0"/>
              <p:nvPr/>
            </p:nvPicPr>
            <p:blipFill>
              <a:blip r:embed="rId5">
                <a:alphaModFix/>
              </a:blip>
              <a:stretch>
                <a:fillRect/>
              </a:stretch>
            </p:blipFill>
            <p:spPr>
              <a:xfrm>
                <a:off x="5055350" y="-1061450"/>
                <a:ext cx="2072750" cy="2072750"/>
              </a:xfrm>
              <a:prstGeom prst="rect">
                <a:avLst/>
              </a:prstGeom>
              <a:noFill/>
              <a:ln>
                <a:noFill/>
              </a:ln>
            </p:spPr>
          </p:pic>
          <p:sp>
            <p:nvSpPr>
              <p:cNvPr id="265" name="Google Shape;265;p26"/>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266" name="Google Shape;266;p26"/>
            <p:cNvPicPr preferRelativeResize="0"/>
            <p:nvPr/>
          </p:nvPicPr>
          <p:blipFill>
            <a:blip r:embed="rId5">
              <a:alphaModFix/>
            </a:blip>
            <a:stretch>
              <a:fillRect/>
            </a:stretch>
          </p:blipFill>
          <p:spPr>
            <a:xfrm flipH="1" rot="10800000">
              <a:off x="7463100" y="-728400"/>
              <a:ext cx="1841076" cy="1841076"/>
            </a:xfrm>
            <a:prstGeom prst="rect">
              <a:avLst/>
            </a:prstGeom>
            <a:noFill/>
            <a:ln>
              <a:noFill/>
            </a:ln>
          </p:spPr>
        </p:pic>
      </p:grpSp>
      <p:sp>
        <p:nvSpPr>
          <p:cNvPr id="267" name="Google Shape;26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68" name="Shape 268"/>
        <p:cNvGrpSpPr/>
        <p:nvPr/>
      </p:nvGrpSpPr>
      <p:grpSpPr>
        <a:xfrm>
          <a:off x="0" y="0"/>
          <a:ext cx="0" cy="0"/>
          <a:chOff x="0" y="0"/>
          <a:chExt cx="0" cy="0"/>
        </a:xfrm>
      </p:grpSpPr>
      <p:grpSp>
        <p:nvGrpSpPr>
          <p:cNvPr id="269" name="Google Shape;269;p27"/>
          <p:cNvGrpSpPr/>
          <p:nvPr/>
        </p:nvGrpSpPr>
        <p:grpSpPr>
          <a:xfrm>
            <a:off x="-1665950" y="108456"/>
            <a:ext cx="12123301" cy="4317980"/>
            <a:chOff x="-1665950" y="108456"/>
            <a:chExt cx="12123301" cy="4317980"/>
          </a:xfrm>
        </p:grpSpPr>
        <p:pic>
          <p:nvPicPr>
            <p:cNvPr id="270" name="Google Shape;270;p27"/>
            <p:cNvPicPr preferRelativeResize="0"/>
            <p:nvPr/>
          </p:nvPicPr>
          <p:blipFill>
            <a:blip r:embed="rId2">
              <a:alphaModFix/>
            </a:blip>
            <a:stretch>
              <a:fillRect/>
            </a:stretch>
          </p:blipFill>
          <p:spPr>
            <a:xfrm>
              <a:off x="-644276" y="3005049"/>
              <a:ext cx="1421376" cy="1421376"/>
            </a:xfrm>
            <a:prstGeom prst="rect">
              <a:avLst/>
            </a:prstGeom>
            <a:noFill/>
            <a:ln>
              <a:noFill/>
            </a:ln>
          </p:spPr>
        </p:pic>
        <p:grpSp>
          <p:nvGrpSpPr>
            <p:cNvPr id="271" name="Google Shape;271;p27"/>
            <p:cNvGrpSpPr/>
            <p:nvPr/>
          </p:nvGrpSpPr>
          <p:grpSpPr>
            <a:xfrm>
              <a:off x="-1665950" y="108456"/>
              <a:ext cx="2603788" cy="2603788"/>
              <a:chOff x="5055350" y="-1061450"/>
              <a:chExt cx="2072750" cy="2072750"/>
            </a:xfrm>
          </p:grpSpPr>
          <p:pic>
            <p:nvPicPr>
              <p:cNvPr id="272" name="Google Shape;272;p27"/>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73" name="Google Shape;273;p27"/>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274" name="Google Shape;274;p27"/>
            <p:cNvPicPr preferRelativeResize="0"/>
            <p:nvPr/>
          </p:nvPicPr>
          <p:blipFill>
            <a:blip r:embed="rId2">
              <a:alphaModFix/>
            </a:blip>
            <a:stretch>
              <a:fillRect/>
            </a:stretch>
          </p:blipFill>
          <p:spPr>
            <a:xfrm>
              <a:off x="8616275" y="618800"/>
              <a:ext cx="1841076" cy="1841076"/>
            </a:xfrm>
            <a:prstGeom prst="rect">
              <a:avLst/>
            </a:prstGeom>
            <a:noFill/>
            <a:ln>
              <a:noFill/>
            </a:ln>
          </p:spPr>
        </p:pic>
        <p:grpSp>
          <p:nvGrpSpPr>
            <p:cNvPr id="275" name="Google Shape;275;p27"/>
            <p:cNvGrpSpPr/>
            <p:nvPr/>
          </p:nvGrpSpPr>
          <p:grpSpPr>
            <a:xfrm>
              <a:off x="8139786" y="2482612"/>
              <a:ext cx="1943825" cy="1943825"/>
              <a:chOff x="5055350" y="-1061450"/>
              <a:chExt cx="2072750" cy="2072750"/>
            </a:xfrm>
          </p:grpSpPr>
          <p:pic>
            <p:nvPicPr>
              <p:cNvPr id="276" name="Google Shape;276;p27"/>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77" name="Google Shape;277;p27"/>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278" name="Google Shape;27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79" name="Shape 279"/>
        <p:cNvGrpSpPr/>
        <p:nvPr/>
      </p:nvGrpSpPr>
      <p:grpSpPr>
        <a:xfrm>
          <a:off x="0" y="0"/>
          <a:ext cx="0" cy="0"/>
          <a:chOff x="0" y="0"/>
          <a:chExt cx="0" cy="0"/>
        </a:xfrm>
      </p:grpSpPr>
      <p:grpSp>
        <p:nvGrpSpPr>
          <p:cNvPr id="280" name="Google Shape;280;p28"/>
          <p:cNvGrpSpPr/>
          <p:nvPr/>
        </p:nvGrpSpPr>
        <p:grpSpPr>
          <a:xfrm>
            <a:off x="-1350094" y="-1186404"/>
            <a:ext cx="11950528" cy="7248110"/>
            <a:chOff x="-1350094" y="-1186404"/>
            <a:chExt cx="11950528" cy="7248110"/>
          </a:xfrm>
        </p:grpSpPr>
        <p:pic>
          <p:nvPicPr>
            <p:cNvPr id="281" name="Google Shape;281;p28"/>
            <p:cNvPicPr preferRelativeResize="0"/>
            <p:nvPr/>
          </p:nvPicPr>
          <p:blipFill>
            <a:blip r:embed="rId2">
              <a:alphaModFix/>
            </a:blip>
            <a:stretch>
              <a:fillRect/>
            </a:stretch>
          </p:blipFill>
          <p:spPr>
            <a:xfrm>
              <a:off x="-681303" y="3411949"/>
              <a:ext cx="1421376" cy="1421376"/>
            </a:xfrm>
            <a:prstGeom prst="rect">
              <a:avLst/>
            </a:prstGeom>
            <a:noFill/>
            <a:ln>
              <a:noFill/>
            </a:ln>
          </p:spPr>
        </p:pic>
        <p:grpSp>
          <p:nvGrpSpPr>
            <p:cNvPr id="282" name="Google Shape;282;p28"/>
            <p:cNvGrpSpPr/>
            <p:nvPr/>
          </p:nvGrpSpPr>
          <p:grpSpPr>
            <a:xfrm>
              <a:off x="-1350094" y="-1186404"/>
              <a:ext cx="2906410" cy="2906410"/>
              <a:chOff x="5055350" y="-1061450"/>
              <a:chExt cx="2072750" cy="2072750"/>
            </a:xfrm>
          </p:grpSpPr>
          <p:pic>
            <p:nvPicPr>
              <p:cNvPr id="283" name="Google Shape;283;p28"/>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84" name="Google Shape;284;p28"/>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285" name="Google Shape;285;p28"/>
            <p:cNvPicPr preferRelativeResize="0"/>
            <p:nvPr/>
          </p:nvPicPr>
          <p:blipFill>
            <a:blip r:embed="rId2">
              <a:alphaModFix/>
            </a:blip>
            <a:stretch>
              <a:fillRect/>
            </a:stretch>
          </p:blipFill>
          <p:spPr>
            <a:xfrm>
              <a:off x="8465875" y="415350"/>
              <a:ext cx="1841076" cy="1841076"/>
            </a:xfrm>
            <a:prstGeom prst="rect">
              <a:avLst/>
            </a:prstGeom>
            <a:noFill/>
            <a:ln>
              <a:noFill/>
            </a:ln>
          </p:spPr>
        </p:pic>
        <p:grpSp>
          <p:nvGrpSpPr>
            <p:cNvPr id="286" name="Google Shape;286;p28"/>
            <p:cNvGrpSpPr/>
            <p:nvPr/>
          </p:nvGrpSpPr>
          <p:grpSpPr>
            <a:xfrm>
              <a:off x="7694024" y="3155296"/>
              <a:ext cx="2906410" cy="2906410"/>
              <a:chOff x="5055350" y="-1061450"/>
              <a:chExt cx="2072750" cy="2072750"/>
            </a:xfrm>
          </p:grpSpPr>
          <p:pic>
            <p:nvPicPr>
              <p:cNvPr id="287" name="Google Shape;287;p28"/>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288" name="Google Shape;288;p28"/>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289" name="Google Shape;28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4"/>
          <p:cNvGrpSpPr/>
          <p:nvPr/>
        </p:nvGrpSpPr>
        <p:grpSpPr>
          <a:xfrm>
            <a:off x="-137957" y="-1060131"/>
            <a:ext cx="8780887" cy="7557187"/>
            <a:chOff x="-137957" y="-1060131"/>
            <a:chExt cx="8780887" cy="7557187"/>
          </a:xfrm>
        </p:grpSpPr>
        <p:pic>
          <p:nvPicPr>
            <p:cNvPr id="32" name="Google Shape;32;p4"/>
            <p:cNvPicPr preferRelativeResize="0"/>
            <p:nvPr/>
          </p:nvPicPr>
          <p:blipFill>
            <a:blip r:embed="rId2">
              <a:alphaModFix/>
            </a:blip>
            <a:stretch>
              <a:fillRect/>
            </a:stretch>
          </p:blipFill>
          <p:spPr>
            <a:xfrm>
              <a:off x="-137957" y="4790944"/>
              <a:ext cx="1706112" cy="1706112"/>
            </a:xfrm>
            <a:prstGeom prst="rect">
              <a:avLst/>
            </a:prstGeom>
            <a:noFill/>
            <a:ln>
              <a:noFill/>
            </a:ln>
          </p:spPr>
        </p:pic>
        <p:pic>
          <p:nvPicPr>
            <p:cNvPr id="33" name="Google Shape;33;p4"/>
            <p:cNvPicPr preferRelativeResize="0"/>
            <p:nvPr/>
          </p:nvPicPr>
          <p:blipFill>
            <a:blip r:embed="rId2">
              <a:alphaModFix/>
            </a:blip>
            <a:stretch>
              <a:fillRect/>
            </a:stretch>
          </p:blipFill>
          <p:spPr>
            <a:xfrm>
              <a:off x="6936818" y="-1060131"/>
              <a:ext cx="1706112" cy="1706112"/>
            </a:xfrm>
            <a:prstGeom prst="rect">
              <a:avLst/>
            </a:prstGeom>
            <a:noFill/>
            <a:ln>
              <a:noFill/>
            </a:ln>
          </p:spPr>
        </p:pic>
      </p:grpSp>
      <p:sp>
        <p:nvSpPr>
          <p:cNvPr id="34" name="Google Shape;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4"/>
          <p:cNvSpPr txBox="1"/>
          <p:nvPr>
            <p:ph idx="1" type="body"/>
          </p:nvPr>
        </p:nvSpPr>
        <p:spPr>
          <a:xfrm>
            <a:off x="720000" y="1152475"/>
            <a:ext cx="7704000" cy="423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36" name="Google Shape;36;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grpSp>
        <p:nvGrpSpPr>
          <p:cNvPr id="38" name="Google Shape;38;p5"/>
          <p:cNvGrpSpPr/>
          <p:nvPr/>
        </p:nvGrpSpPr>
        <p:grpSpPr>
          <a:xfrm>
            <a:off x="-1014775" y="59575"/>
            <a:ext cx="10557801" cy="5394226"/>
            <a:chOff x="-1014775" y="59575"/>
            <a:chExt cx="10557801" cy="5394226"/>
          </a:xfrm>
        </p:grpSpPr>
        <p:pic>
          <p:nvPicPr>
            <p:cNvPr id="39" name="Google Shape;39;p5"/>
            <p:cNvPicPr preferRelativeResize="0"/>
            <p:nvPr/>
          </p:nvPicPr>
          <p:blipFill>
            <a:blip r:embed="rId2">
              <a:alphaModFix/>
            </a:blip>
            <a:stretch>
              <a:fillRect/>
            </a:stretch>
          </p:blipFill>
          <p:spPr>
            <a:xfrm>
              <a:off x="-1014775" y="59575"/>
              <a:ext cx="1343601" cy="1343601"/>
            </a:xfrm>
            <a:prstGeom prst="rect">
              <a:avLst/>
            </a:prstGeom>
            <a:noFill/>
            <a:ln>
              <a:noFill/>
            </a:ln>
          </p:spPr>
        </p:pic>
        <p:pic>
          <p:nvPicPr>
            <p:cNvPr id="40" name="Google Shape;40;p5"/>
            <p:cNvPicPr preferRelativeResize="0"/>
            <p:nvPr/>
          </p:nvPicPr>
          <p:blipFill>
            <a:blip r:embed="rId2">
              <a:alphaModFix/>
            </a:blip>
            <a:stretch>
              <a:fillRect/>
            </a:stretch>
          </p:blipFill>
          <p:spPr>
            <a:xfrm>
              <a:off x="8022025" y="3932800"/>
              <a:ext cx="1521001" cy="1521001"/>
            </a:xfrm>
            <a:prstGeom prst="rect">
              <a:avLst/>
            </a:prstGeom>
            <a:noFill/>
            <a:ln>
              <a:noFill/>
            </a:ln>
          </p:spPr>
        </p:pic>
      </p:gr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4911250" y="2953277"/>
            <a:ext cx="3034800" cy="15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2" type="subTitle"/>
          </p:nvPr>
        </p:nvSpPr>
        <p:spPr>
          <a:xfrm>
            <a:off x="1190675" y="2953276"/>
            <a:ext cx="3034800" cy="15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3" type="subTitle"/>
          </p:nvPr>
        </p:nvSpPr>
        <p:spPr>
          <a:xfrm>
            <a:off x="1190670" y="2381500"/>
            <a:ext cx="3034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Libre Franklin"/>
                <a:ea typeface="Libre Franklin"/>
                <a:cs typeface="Libre Franklin"/>
                <a:sym typeface="Libre Frankli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5" name="Google Shape;45;p5"/>
          <p:cNvSpPr txBox="1"/>
          <p:nvPr>
            <p:ph idx="4" type="subTitle"/>
          </p:nvPr>
        </p:nvSpPr>
        <p:spPr>
          <a:xfrm>
            <a:off x="4911247" y="2381500"/>
            <a:ext cx="30348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Libre Franklin"/>
                <a:ea typeface="Libre Franklin"/>
                <a:cs typeface="Libre Franklin"/>
                <a:sym typeface="Libre Frankli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6" name="Google Shape;4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grpSp>
        <p:nvGrpSpPr>
          <p:cNvPr id="48" name="Google Shape;48;p6"/>
          <p:cNvGrpSpPr/>
          <p:nvPr/>
        </p:nvGrpSpPr>
        <p:grpSpPr>
          <a:xfrm>
            <a:off x="-1023700" y="676025"/>
            <a:ext cx="11587300" cy="4532500"/>
            <a:chOff x="-1023700" y="676025"/>
            <a:chExt cx="11587300" cy="4532500"/>
          </a:xfrm>
        </p:grpSpPr>
        <p:pic>
          <p:nvPicPr>
            <p:cNvPr id="49" name="Google Shape;49;p6"/>
            <p:cNvPicPr preferRelativeResize="0"/>
            <p:nvPr/>
          </p:nvPicPr>
          <p:blipFill>
            <a:blip r:embed="rId2">
              <a:alphaModFix/>
            </a:blip>
            <a:stretch>
              <a:fillRect/>
            </a:stretch>
          </p:blipFill>
          <p:spPr>
            <a:xfrm>
              <a:off x="-1023700" y="676025"/>
              <a:ext cx="1521001" cy="1521001"/>
            </a:xfrm>
            <a:prstGeom prst="rect">
              <a:avLst/>
            </a:prstGeom>
            <a:noFill/>
            <a:ln>
              <a:noFill/>
            </a:ln>
          </p:spPr>
        </p:pic>
        <p:grpSp>
          <p:nvGrpSpPr>
            <p:cNvPr id="50" name="Google Shape;50;p6"/>
            <p:cNvGrpSpPr/>
            <p:nvPr/>
          </p:nvGrpSpPr>
          <p:grpSpPr>
            <a:xfrm>
              <a:off x="8490850" y="3135775"/>
              <a:ext cx="2072750" cy="2072750"/>
              <a:chOff x="5055350" y="-1061450"/>
              <a:chExt cx="2072750" cy="2072750"/>
            </a:xfrm>
          </p:grpSpPr>
          <p:pic>
            <p:nvPicPr>
              <p:cNvPr id="51" name="Google Shape;51;p6"/>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52" name="Google Shape;52;p6"/>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grpSp>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grpSp>
        <p:nvGrpSpPr>
          <p:cNvPr id="56" name="Google Shape;56;p7"/>
          <p:cNvGrpSpPr/>
          <p:nvPr/>
        </p:nvGrpSpPr>
        <p:grpSpPr>
          <a:xfrm>
            <a:off x="3138100" y="-1396587"/>
            <a:ext cx="6629551" cy="7236113"/>
            <a:chOff x="3138100" y="-1396587"/>
            <a:chExt cx="6629551" cy="7236113"/>
          </a:xfrm>
        </p:grpSpPr>
        <p:pic>
          <p:nvPicPr>
            <p:cNvPr id="57" name="Google Shape;57;p7"/>
            <p:cNvPicPr preferRelativeResize="0"/>
            <p:nvPr/>
          </p:nvPicPr>
          <p:blipFill>
            <a:blip r:embed="rId2">
              <a:alphaModFix/>
            </a:blip>
            <a:stretch>
              <a:fillRect/>
            </a:stretch>
          </p:blipFill>
          <p:spPr>
            <a:xfrm>
              <a:off x="3138100" y="-1396587"/>
              <a:ext cx="1755576" cy="1755576"/>
            </a:xfrm>
            <a:prstGeom prst="rect">
              <a:avLst/>
            </a:prstGeom>
            <a:noFill/>
            <a:ln>
              <a:noFill/>
            </a:ln>
          </p:spPr>
        </p:pic>
        <p:pic>
          <p:nvPicPr>
            <p:cNvPr id="58" name="Google Shape;58;p7"/>
            <p:cNvPicPr preferRelativeResize="0"/>
            <p:nvPr/>
          </p:nvPicPr>
          <p:blipFill>
            <a:blip r:embed="rId2">
              <a:alphaModFix/>
            </a:blip>
            <a:stretch>
              <a:fillRect/>
            </a:stretch>
          </p:blipFill>
          <p:spPr>
            <a:xfrm>
              <a:off x="8012075" y="4083950"/>
              <a:ext cx="1755576" cy="1755576"/>
            </a:xfrm>
            <a:prstGeom prst="rect">
              <a:avLst/>
            </a:prstGeom>
            <a:noFill/>
            <a:ln>
              <a:noFill/>
            </a:ln>
          </p:spPr>
        </p:pic>
      </p:grpSp>
      <p:sp>
        <p:nvSpPr>
          <p:cNvPr id="59" name="Google Shape;59;p7"/>
          <p:cNvSpPr txBox="1"/>
          <p:nvPr>
            <p:ph type="title"/>
          </p:nvPr>
        </p:nvSpPr>
        <p:spPr>
          <a:xfrm>
            <a:off x="4628975" y="535000"/>
            <a:ext cx="3383100" cy="1102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7"/>
          <p:cNvSpPr txBox="1"/>
          <p:nvPr>
            <p:ph idx="1" type="body"/>
          </p:nvPr>
        </p:nvSpPr>
        <p:spPr>
          <a:xfrm>
            <a:off x="4628975" y="1726250"/>
            <a:ext cx="3383100" cy="278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61" name="Google Shape;61;p7"/>
          <p:cNvSpPr/>
          <p:nvPr>
            <p:ph idx="2" type="pic"/>
          </p:nvPr>
        </p:nvSpPr>
        <p:spPr>
          <a:xfrm>
            <a:off x="0" y="0"/>
            <a:ext cx="3558000" cy="5143500"/>
          </a:xfrm>
          <a:prstGeom prst="rect">
            <a:avLst/>
          </a:prstGeom>
          <a:noFill/>
          <a:ln>
            <a:noFill/>
          </a:ln>
        </p:spPr>
      </p:sp>
      <p:sp>
        <p:nvSpPr>
          <p:cNvPr id="62" name="Google Shape;62;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grpSp>
        <p:nvGrpSpPr>
          <p:cNvPr id="64" name="Google Shape;64;p8"/>
          <p:cNvGrpSpPr/>
          <p:nvPr/>
        </p:nvGrpSpPr>
        <p:grpSpPr>
          <a:xfrm>
            <a:off x="-783931" y="-805350"/>
            <a:ext cx="10423419" cy="6887125"/>
            <a:chOff x="-783931" y="-805350"/>
            <a:chExt cx="10423419" cy="6887125"/>
          </a:xfrm>
        </p:grpSpPr>
        <p:grpSp>
          <p:nvGrpSpPr>
            <p:cNvPr id="65" name="Google Shape;65;p8"/>
            <p:cNvGrpSpPr/>
            <p:nvPr/>
          </p:nvGrpSpPr>
          <p:grpSpPr>
            <a:xfrm>
              <a:off x="7566738" y="3373475"/>
              <a:ext cx="2072750" cy="2072750"/>
              <a:chOff x="5055350" y="-1061450"/>
              <a:chExt cx="2072750" cy="2072750"/>
            </a:xfrm>
          </p:grpSpPr>
          <p:pic>
            <p:nvPicPr>
              <p:cNvPr id="66" name="Google Shape;66;p8"/>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67" name="Google Shape;67;p8"/>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68" name="Google Shape;68;p8"/>
            <p:cNvPicPr preferRelativeResize="0"/>
            <p:nvPr/>
          </p:nvPicPr>
          <p:blipFill>
            <a:blip r:embed="rId2">
              <a:alphaModFix/>
            </a:blip>
            <a:stretch>
              <a:fillRect/>
            </a:stretch>
          </p:blipFill>
          <p:spPr>
            <a:xfrm>
              <a:off x="1547425" y="4401775"/>
              <a:ext cx="1680000" cy="1680000"/>
            </a:xfrm>
            <a:prstGeom prst="rect">
              <a:avLst/>
            </a:prstGeom>
            <a:noFill/>
            <a:ln>
              <a:noFill/>
            </a:ln>
          </p:spPr>
        </p:pic>
        <p:grpSp>
          <p:nvGrpSpPr>
            <p:cNvPr id="69" name="Google Shape;69;p8"/>
            <p:cNvGrpSpPr/>
            <p:nvPr/>
          </p:nvGrpSpPr>
          <p:grpSpPr>
            <a:xfrm>
              <a:off x="-783931" y="-713966"/>
              <a:ext cx="2153380" cy="2153380"/>
              <a:chOff x="5055350" y="-1061450"/>
              <a:chExt cx="2072750" cy="2072750"/>
            </a:xfrm>
          </p:grpSpPr>
          <p:pic>
            <p:nvPicPr>
              <p:cNvPr id="70" name="Google Shape;70;p8"/>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71" name="Google Shape;71;p8"/>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72" name="Google Shape;72;p8"/>
            <p:cNvPicPr preferRelativeResize="0"/>
            <p:nvPr/>
          </p:nvPicPr>
          <p:blipFill>
            <a:blip r:embed="rId2">
              <a:alphaModFix/>
            </a:blip>
            <a:stretch>
              <a:fillRect/>
            </a:stretch>
          </p:blipFill>
          <p:spPr>
            <a:xfrm>
              <a:off x="6526625" y="-805350"/>
              <a:ext cx="1841076" cy="1841076"/>
            </a:xfrm>
            <a:prstGeom prst="rect">
              <a:avLst/>
            </a:prstGeom>
            <a:noFill/>
            <a:ln>
              <a:noFill/>
            </a:ln>
          </p:spPr>
        </p:pic>
      </p:grpSp>
      <p:sp>
        <p:nvSpPr>
          <p:cNvPr id="73" name="Google Shape;73;p8"/>
          <p:cNvSpPr txBox="1"/>
          <p:nvPr>
            <p:ph type="title"/>
          </p:nvPr>
        </p:nvSpPr>
        <p:spPr>
          <a:xfrm>
            <a:off x="2192425" y="1307100"/>
            <a:ext cx="47592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74" name="Google Shape;7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txBox="1"/>
          <p:nvPr>
            <p:ph type="title"/>
          </p:nvPr>
        </p:nvSpPr>
        <p:spPr>
          <a:xfrm>
            <a:off x="2201813"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9"/>
          <p:cNvSpPr txBox="1"/>
          <p:nvPr>
            <p:ph idx="1" type="subTitle"/>
          </p:nvPr>
        </p:nvSpPr>
        <p:spPr>
          <a:xfrm>
            <a:off x="2201888"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626750" y="-1039675"/>
            <a:ext cx="10727226" cy="7411276"/>
            <a:chOff x="-1702950" y="-1039675"/>
            <a:chExt cx="10727226" cy="7411276"/>
          </a:xfrm>
        </p:grpSpPr>
        <p:pic>
          <p:nvPicPr>
            <p:cNvPr id="79" name="Google Shape;79;p9"/>
            <p:cNvPicPr preferRelativeResize="0"/>
            <p:nvPr/>
          </p:nvPicPr>
          <p:blipFill>
            <a:blip r:embed="rId2">
              <a:alphaModFix/>
            </a:blip>
            <a:stretch>
              <a:fillRect/>
            </a:stretch>
          </p:blipFill>
          <p:spPr>
            <a:xfrm>
              <a:off x="992549" y="-472001"/>
              <a:ext cx="1421376" cy="1421376"/>
            </a:xfrm>
            <a:prstGeom prst="rect">
              <a:avLst/>
            </a:prstGeom>
            <a:noFill/>
            <a:ln>
              <a:noFill/>
            </a:ln>
          </p:spPr>
        </p:pic>
        <p:grpSp>
          <p:nvGrpSpPr>
            <p:cNvPr id="80" name="Google Shape;80;p9"/>
            <p:cNvGrpSpPr/>
            <p:nvPr/>
          </p:nvGrpSpPr>
          <p:grpSpPr>
            <a:xfrm>
              <a:off x="-1702950" y="2068981"/>
              <a:ext cx="2603788" cy="2603788"/>
              <a:chOff x="5055350" y="-1061450"/>
              <a:chExt cx="2072750" cy="2072750"/>
            </a:xfrm>
          </p:grpSpPr>
          <p:pic>
            <p:nvPicPr>
              <p:cNvPr id="81" name="Google Shape;81;p9"/>
              <p:cNvPicPr preferRelativeResize="0"/>
              <p:nvPr/>
            </p:nvPicPr>
            <p:blipFill>
              <a:blip r:embed="rId2">
                <a:alphaModFix/>
              </a:blip>
              <a:stretch>
                <a:fillRect/>
              </a:stretch>
            </p:blipFill>
            <p:spPr>
              <a:xfrm>
                <a:off x="5055350" y="-1061450"/>
                <a:ext cx="2072750" cy="2072750"/>
              </a:xfrm>
              <a:prstGeom prst="rect">
                <a:avLst/>
              </a:prstGeom>
              <a:noFill/>
              <a:ln>
                <a:noFill/>
              </a:ln>
            </p:spPr>
          </p:pic>
          <p:sp>
            <p:nvSpPr>
              <p:cNvPr id="82" name="Google Shape;82;p9"/>
              <p:cNvSpPr/>
              <p:nvPr/>
            </p:nvSpPr>
            <p:spPr>
              <a:xfrm>
                <a:off x="5542178" y="-574694"/>
                <a:ext cx="1099200" cy="10992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pic>
          <p:nvPicPr>
            <p:cNvPr id="83" name="Google Shape;83;p9"/>
            <p:cNvPicPr preferRelativeResize="0"/>
            <p:nvPr/>
          </p:nvPicPr>
          <p:blipFill>
            <a:blip r:embed="rId2">
              <a:alphaModFix/>
            </a:blip>
            <a:stretch>
              <a:fillRect/>
            </a:stretch>
          </p:blipFill>
          <p:spPr>
            <a:xfrm>
              <a:off x="6221475" y="4530525"/>
              <a:ext cx="1841076" cy="1841076"/>
            </a:xfrm>
            <a:prstGeom prst="rect">
              <a:avLst/>
            </a:prstGeom>
            <a:noFill/>
            <a:ln>
              <a:noFill/>
            </a:ln>
          </p:spPr>
        </p:pic>
        <p:pic>
          <p:nvPicPr>
            <p:cNvPr id="84" name="Google Shape;84;p9"/>
            <p:cNvPicPr preferRelativeResize="0"/>
            <p:nvPr/>
          </p:nvPicPr>
          <p:blipFill>
            <a:blip r:embed="rId2">
              <a:alphaModFix/>
            </a:blip>
            <a:stretch>
              <a:fillRect/>
            </a:stretch>
          </p:blipFill>
          <p:spPr>
            <a:xfrm>
              <a:off x="7183200" y="-1039675"/>
              <a:ext cx="1841076" cy="1841076"/>
            </a:xfrm>
            <a:prstGeom prst="rect">
              <a:avLst/>
            </a:prstGeom>
            <a:noFill/>
            <a:ln>
              <a:noFill/>
            </a:ln>
          </p:spPr>
        </p:pic>
      </p:grpSp>
      <p:sp>
        <p:nvSpPr>
          <p:cNvPr id="85" name="Google Shape;8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10"/>
          <p:cNvSpPr/>
          <p:nvPr>
            <p:ph idx="2" type="pic"/>
          </p:nvPr>
        </p:nvSpPr>
        <p:spPr>
          <a:xfrm>
            <a:off x="-6875" y="0"/>
            <a:ext cx="9144000" cy="5157300"/>
          </a:xfrm>
          <a:prstGeom prst="rect">
            <a:avLst/>
          </a:prstGeom>
          <a:noFill/>
          <a:ln>
            <a:noFill/>
          </a:ln>
        </p:spPr>
      </p:sp>
      <p:sp>
        <p:nvSpPr>
          <p:cNvPr id="88" name="Google Shape;88;p10"/>
          <p:cNvSpPr txBox="1"/>
          <p:nvPr>
            <p:ph type="title"/>
          </p:nvPr>
        </p:nvSpPr>
        <p:spPr>
          <a:xfrm>
            <a:off x="720000" y="4038000"/>
            <a:ext cx="77040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9" name="Google Shape;8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4BBBC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1pPr>
            <a:lvl2pPr lvl="1"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2pPr>
            <a:lvl3pPr lvl="2"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3pPr>
            <a:lvl4pPr lvl="3"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4pPr>
            <a:lvl5pPr lvl="4"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5pPr>
            <a:lvl6pPr lvl="5"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6pPr>
            <a:lvl7pPr lvl="6"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7pPr>
            <a:lvl8pPr lvl="7"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8pPr>
            <a:lvl9pPr lvl="8" rtl="0">
              <a:spcBef>
                <a:spcPts val="0"/>
              </a:spcBef>
              <a:spcAft>
                <a:spcPts val="0"/>
              </a:spcAft>
              <a:buClr>
                <a:schemeClr val="dk1"/>
              </a:buClr>
              <a:buSzPts val="3500"/>
              <a:buFont typeface="Roboto Medium"/>
              <a:buNone/>
              <a:defRPr sz="3500">
                <a:solidFill>
                  <a:schemeClr val="dk1"/>
                </a:solidFill>
                <a:latin typeface="Roboto Medium"/>
                <a:ea typeface="Roboto Medium"/>
                <a:cs typeface="Roboto Medium"/>
                <a:sym typeface="Roboto Medium"/>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1pPr>
            <a:lvl2pPr indent="-304800" lvl="1" marL="9144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2pPr>
            <a:lvl3pPr indent="-304800" lvl="2" marL="13716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3pPr>
            <a:lvl4pPr indent="-304800" lvl="3" marL="18288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4pPr>
            <a:lvl5pPr indent="-304800" lvl="4" marL="22860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5pPr>
            <a:lvl6pPr indent="-304800" lvl="5" marL="27432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6pPr>
            <a:lvl7pPr indent="-304800" lvl="6" marL="32004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7pPr>
            <a:lvl8pPr indent="-304800" lvl="7" marL="36576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8pPr>
            <a:lvl9pPr indent="-304800" lvl="8" marL="41148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Assistant"/>
                <a:ea typeface="Assistant"/>
                <a:cs typeface="Assistant"/>
                <a:sym typeface="Assistant"/>
              </a:defRPr>
            </a:lvl1pPr>
            <a:lvl2pPr lvl="1" algn="r">
              <a:buNone/>
              <a:defRPr sz="1300">
                <a:solidFill>
                  <a:schemeClr val="dk2"/>
                </a:solidFill>
                <a:latin typeface="Assistant"/>
                <a:ea typeface="Assistant"/>
                <a:cs typeface="Assistant"/>
                <a:sym typeface="Assistant"/>
              </a:defRPr>
            </a:lvl2pPr>
            <a:lvl3pPr lvl="2" algn="r">
              <a:buNone/>
              <a:defRPr sz="1300">
                <a:solidFill>
                  <a:schemeClr val="dk2"/>
                </a:solidFill>
                <a:latin typeface="Assistant"/>
                <a:ea typeface="Assistant"/>
                <a:cs typeface="Assistant"/>
                <a:sym typeface="Assistant"/>
              </a:defRPr>
            </a:lvl3pPr>
            <a:lvl4pPr lvl="3" algn="r">
              <a:buNone/>
              <a:defRPr sz="1300">
                <a:solidFill>
                  <a:schemeClr val="dk2"/>
                </a:solidFill>
                <a:latin typeface="Assistant"/>
                <a:ea typeface="Assistant"/>
                <a:cs typeface="Assistant"/>
                <a:sym typeface="Assistant"/>
              </a:defRPr>
            </a:lvl4pPr>
            <a:lvl5pPr lvl="4" algn="r">
              <a:buNone/>
              <a:defRPr sz="1300">
                <a:solidFill>
                  <a:schemeClr val="dk2"/>
                </a:solidFill>
                <a:latin typeface="Assistant"/>
                <a:ea typeface="Assistant"/>
                <a:cs typeface="Assistant"/>
                <a:sym typeface="Assistant"/>
              </a:defRPr>
            </a:lvl5pPr>
            <a:lvl6pPr lvl="5" algn="r">
              <a:buNone/>
              <a:defRPr sz="1300">
                <a:solidFill>
                  <a:schemeClr val="dk2"/>
                </a:solidFill>
                <a:latin typeface="Assistant"/>
                <a:ea typeface="Assistant"/>
                <a:cs typeface="Assistant"/>
                <a:sym typeface="Assistant"/>
              </a:defRPr>
            </a:lvl6pPr>
            <a:lvl7pPr lvl="6" algn="r">
              <a:buNone/>
              <a:defRPr sz="1300">
                <a:solidFill>
                  <a:schemeClr val="dk2"/>
                </a:solidFill>
                <a:latin typeface="Assistant"/>
                <a:ea typeface="Assistant"/>
                <a:cs typeface="Assistant"/>
                <a:sym typeface="Assistant"/>
              </a:defRPr>
            </a:lvl7pPr>
            <a:lvl8pPr lvl="7" algn="r">
              <a:buNone/>
              <a:defRPr sz="1300">
                <a:solidFill>
                  <a:schemeClr val="dk2"/>
                </a:solidFill>
                <a:latin typeface="Assistant"/>
                <a:ea typeface="Assistant"/>
                <a:cs typeface="Assistant"/>
                <a:sym typeface="Assistant"/>
              </a:defRPr>
            </a:lvl8pPr>
            <a:lvl9pPr lvl="8" algn="r">
              <a:buNone/>
              <a:defRPr sz="1300">
                <a:solidFill>
                  <a:schemeClr val="dk2"/>
                </a:solidFill>
                <a:latin typeface="Assistant"/>
                <a:ea typeface="Assistant"/>
                <a:cs typeface="Assistant"/>
                <a:sym typeface="Assistan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nbcnews.com/health/health-news/bmi-body-fat-percentage-compare-measure-obesity-overweight-rcna89309"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www.businessinsider.com/bmi-accuracy-signs-youre-not-overweight-2018-1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9.png"/><Relationship Id="rId5"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39.png"/><Relationship Id="rId5"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4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9.png"/><Relationship Id="rId5"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38.jpg"/><Relationship Id="rId5" Type="http://schemas.openxmlformats.org/officeDocument/2006/relationships/image" Target="../media/image48.jpg"/><Relationship Id="rId6" Type="http://schemas.openxmlformats.org/officeDocument/2006/relationships/image" Target="../media/image46.jpg"/><Relationship Id="rId7" Type="http://schemas.openxmlformats.org/officeDocument/2006/relationships/image" Target="../media/image49.jpg"/><Relationship Id="rId8" Type="http://schemas.openxmlformats.org/officeDocument/2006/relationships/image" Target="../media/image5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9.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9.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9.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6.jpg"/><Relationship Id="rId4" Type="http://schemas.openxmlformats.org/officeDocument/2006/relationships/image" Target="../media/image40.jpg"/><Relationship Id="rId5"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40.jpg"/><Relationship Id="rId6"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0.jp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B3C3CE"/>
        </a:solidFill>
      </p:bgPr>
    </p:bg>
    <p:spTree>
      <p:nvGrpSpPr>
        <p:cNvPr id="293" name="Shape 293"/>
        <p:cNvGrpSpPr/>
        <p:nvPr/>
      </p:nvGrpSpPr>
      <p:grpSpPr>
        <a:xfrm>
          <a:off x="0" y="0"/>
          <a:ext cx="0" cy="0"/>
          <a:chOff x="0" y="0"/>
          <a:chExt cx="0" cy="0"/>
        </a:xfrm>
      </p:grpSpPr>
      <p:pic>
        <p:nvPicPr>
          <p:cNvPr id="294" name="Google Shape;294;p29"/>
          <p:cNvPicPr preferRelativeResize="0"/>
          <p:nvPr/>
        </p:nvPicPr>
        <p:blipFill>
          <a:blip r:embed="rId3">
            <a:alphaModFix amt="23000"/>
          </a:blip>
          <a:stretch>
            <a:fillRect/>
          </a:stretch>
        </p:blipFill>
        <p:spPr>
          <a:xfrm>
            <a:off x="-399275" y="174488"/>
            <a:ext cx="10129649" cy="1072775"/>
          </a:xfrm>
          <a:prstGeom prst="rect">
            <a:avLst/>
          </a:prstGeom>
          <a:noFill/>
          <a:ln>
            <a:noFill/>
          </a:ln>
        </p:spPr>
      </p:pic>
      <p:pic>
        <p:nvPicPr>
          <p:cNvPr id="295" name="Google Shape;295;p29"/>
          <p:cNvPicPr preferRelativeResize="0"/>
          <p:nvPr/>
        </p:nvPicPr>
        <p:blipFill>
          <a:blip r:embed="rId4">
            <a:alphaModFix amt="15000"/>
          </a:blip>
          <a:stretch>
            <a:fillRect/>
          </a:stretch>
        </p:blipFill>
        <p:spPr>
          <a:xfrm>
            <a:off x="-1" y="19"/>
            <a:ext cx="9144000" cy="5149231"/>
          </a:xfrm>
          <a:prstGeom prst="rect">
            <a:avLst/>
          </a:prstGeom>
          <a:noFill/>
          <a:ln>
            <a:noFill/>
          </a:ln>
        </p:spPr>
      </p:pic>
      <p:sp>
        <p:nvSpPr>
          <p:cNvPr id="296" name="Google Shape;29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29"/>
          <p:cNvSpPr txBox="1"/>
          <p:nvPr>
            <p:ph idx="4294967295" type="ctrTitle"/>
          </p:nvPr>
        </p:nvSpPr>
        <p:spPr>
          <a:xfrm>
            <a:off x="507275" y="150625"/>
            <a:ext cx="6251100" cy="1031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5500">
                <a:solidFill>
                  <a:srgbClr val="FFFFFF"/>
                </a:solidFill>
              </a:rPr>
              <a:t>Context</a:t>
            </a:r>
            <a:endParaRPr sz="5500">
              <a:solidFill>
                <a:srgbClr val="FFFFFF"/>
              </a:solidFill>
            </a:endParaRPr>
          </a:p>
        </p:txBody>
      </p:sp>
      <p:sp>
        <p:nvSpPr>
          <p:cNvPr id="298" name="Google Shape;298;p29"/>
          <p:cNvSpPr txBox="1"/>
          <p:nvPr>
            <p:ph idx="4294967295" type="body"/>
          </p:nvPr>
        </p:nvSpPr>
        <p:spPr>
          <a:xfrm>
            <a:off x="749950" y="1989625"/>
            <a:ext cx="4606800" cy="400200"/>
          </a:xfrm>
          <a:prstGeom prst="rect">
            <a:avLst/>
          </a:prstGeom>
          <a:solidFill>
            <a:srgbClr val="F2F2F2"/>
          </a:solidFill>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rgbClr val="212121"/>
                </a:solidFill>
              </a:rPr>
              <a:t>The semi-technical audience are stakeholders and doctors. </a:t>
            </a:r>
            <a:endParaRPr sz="1400">
              <a:solidFill>
                <a:srgbClr val="212121"/>
              </a:solidFill>
            </a:endParaRPr>
          </a:p>
        </p:txBody>
      </p:sp>
      <p:sp>
        <p:nvSpPr>
          <p:cNvPr id="299" name="Google Shape;299;p29"/>
          <p:cNvSpPr txBox="1"/>
          <p:nvPr/>
        </p:nvSpPr>
        <p:spPr>
          <a:xfrm>
            <a:off x="1312125" y="2587075"/>
            <a:ext cx="7381800" cy="615600"/>
          </a:xfrm>
          <a:prstGeom prst="rect">
            <a:avLst/>
          </a:prstGeom>
          <a:solidFill>
            <a:srgbClr val="F2F2F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The stakeholders presented to us an issue about being able to detect potential of stroke as early as possible in A&amp;E with health information gathered at the registration and triage.</a:t>
            </a:r>
            <a:endParaRPr>
              <a:solidFill>
                <a:schemeClr val="dk2"/>
              </a:solidFill>
              <a:latin typeface="Assistant"/>
              <a:ea typeface="Assistant"/>
              <a:cs typeface="Assistant"/>
              <a:sym typeface="Assistant"/>
            </a:endParaRPr>
          </a:p>
        </p:txBody>
      </p:sp>
      <p:sp>
        <p:nvSpPr>
          <p:cNvPr id="300" name="Google Shape;300;p29"/>
          <p:cNvSpPr txBox="1"/>
          <p:nvPr/>
        </p:nvSpPr>
        <p:spPr>
          <a:xfrm>
            <a:off x="278675" y="1392175"/>
            <a:ext cx="2820600" cy="400200"/>
          </a:xfrm>
          <a:prstGeom prst="rect">
            <a:avLst/>
          </a:prstGeom>
          <a:solidFill>
            <a:srgbClr val="F2F2F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In-house Data Scientist from MOH</a:t>
            </a:r>
            <a:endParaRPr>
              <a:solidFill>
                <a:schemeClr val="dk2"/>
              </a:solidFill>
              <a:latin typeface="Assistant"/>
              <a:ea typeface="Assistant"/>
              <a:cs typeface="Assistant"/>
              <a:sym typeface="Assistant"/>
            </a:endParaRPr>
          </a:p>
        </p:txBody>
      </p:sp>
      <p:sp>
        <p:nvSpPr>
          <p:cNvPr id="301" name="Google Shape;301;p29"/>
          <p:cNvSpPr txBox="1"/>
          <p:nvPr/>
        </p:nvSpPr>
        <p:spPr>
          <a:xfrm>
            <a:off x="1878875" y="3399925"/>
            <a:ext cx="7198200" cy="400200"/>
          </a:xfrm>
          <a:prstGeom prst="rect">
            <a:avLst/>
          </a:prstGeom>
          <a:solidFill>
            <a:srgbClr val="F2F2F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We were not given patients’ data due to privacy, so we had to source from elsewhere.</a:t>
            </a:r>
            <a:endParaRPr>
              <a:solidFill>
                <a:schemeClr val="dk2"/>
              </a:solidFill>
              <a:latin typeface="Assistant"/>
              <a:ea typeface="Assistant"/>
              <a:cs typeface="Assistant"/>
              <a:sym typeface="Assistan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38"/>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699" name="Google Shape;699;p38"/>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700" name="Google Shape;700;p38"/>
          <p:cNvGrpSpPr/>
          <p:nvPr/>
        </p:nvGrpSpPr>
        <p:grpSpPr>
          <a:xfrm>
            <a:off x="3401088" y="4475332"/>
            <a:ext cx="363752" cy="353113"/>
            <a:chOff x="5314188" y="3350032"/>
            <a:chExt cx="363752" cy="353113"/>
          </a:xfrm>
        </p:grpSpPr>
        <p:sp>
          <p:nvSpPr>
            <p:cNvPr id="701" name="Google Shape;701;p3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8"/>
          <p:cNvGrpSpPr/>
          <p:nvPr/>
        </p:nvGrpSpPr>
        <p:grpSpPr>
          <a:xfrm>
            <a:off x="2856804" y="4547942"/>
            <a:ext cx="367161" cy="287523"/>
            <a:chOff x="4878379" y="2473892"/>
            <a:chExt cx="367161" cy="287523"/>
          </a:xfrm>
        </p:grpSpPr>
        <p:sp>
          <p:nvSpPr>
            <p:cNvPr id="704" name="Google Shape;704;p3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5780070" y="4460967"/>
            <a:ext cx="368308" cy="367033"/>
            <a:chOff x="7100170" y="1500117"/>
            <a:chExt cx="368308" cy="367033"/>
          </a:xfrm>
        </p:grpSpPr>
        <p:sp>
          <p:nvSpPr>
            <p:cNvPr id="710" name="Google Shape;710;p3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8"/>
          <p:cNvGrpSpPr/>
          <p:nvPr/>
        </p:nvGrpSpPr>
        <p:grpSpPr>
          <a:xfrm>
            <a:off x="4314269" y="4460523"/>
            <a:ext cx="375507" cy="367925"/>
            <a:chOff x="6657194" y="2434073"/>
            <a:chExt cx="375507" cy="367925"/>
          </a:xfrm>
        </p:grpSpPr>
        <p:sp>
          <p:nvSpPr>
            <p:cNvPr id="724" name="Google Shape;724;p3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38"/>
          <p:cNvGrpSpPr/>
          <p:nvPr/>
        </p:nvGrpSpPr>
        <p:grpSpPr>
          <a:xfrm>
            <a:off x="3835149" y="4468306"/>
            <a:ext cx="367925" cy="367161"/>
            <a:chOff x="5756399" y="2434456"/>
            <a:chExt cx="367925" cy="367161"/>
          </a:xfrm>
        </p:grpSpPr>
        <p:sp>
          <p:nvSpPr>
            <p:cNvPr id="728" name="Google Shape;728;p3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38"/>
          <p:cNvGrpSpPr/>
          <p:nvPr/>
        </p:nvGrpSpPr>
        <p:grpSpPr>
          <a:xfrm>
            <a:off x="4800981" y="4460523"/>
            <a:ext cx="373627" cy="367925"/>
            <a:chOff x="7964906" y="2434073"/>
            <a:chExt cx="373627" cy="367925"/>
          </a:xfrm>
        </p:grpSpPr>
        <p:sp>
          <p:nvSpPr>
            <p:cNvPr id="736" name="Google Shape;736;p3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8"/>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739" name="Google Shape;739;p38"/>
          <p:cNvSpPr txBox="1"/>
          <p:nvPr/>
        </p:nvSpPr>
        <p:spPr>
          <a:xfrm>
            <a:off x="3231450" y="91377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3000">
                <a:solidFill>
                  <a:srgbClr val="FFFFFF"/>
                </a:solidFill>
                <a:latin typeface="Helvetica Neue"/>
                <a:ea typeface="Helvetica Neue"/>
                <a:cs typeface="Helvetica Neue"/>
                <a:sym typeface="Helvetica Neue"/>
              </a:rPr>
              <a:t>A Solution Needed</a:t>
            </a:r>
            <a:endParaRPr b="1" sz="3000">
              <a:solidFill>
                <a:srgbClr val="FFFFFF"/>
              </a:solidFill>
              <a:latin typeface="Helvetica Neue"/>
              <a:ea typeface="Helvetica Neue"/>
              <a:cs typeface="Helvetica Neue"/>
              <a:sym typeface="Helvetica Neue"/>
            </a:endParaRPr>
          </a:p>
        </p:txBody>
      </p:sp>
      <p:sp>
        <p:nvSpPr>
          <p:cNvPr id="740" name="Google Shape;740;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1" name="Google Shape;741;p38"/>
          <p:cNvSpPr txBox="1"/>
          <p:nvPr/>
        </p:nvSpPr>
        <p:spPr>
          <a:xfrm>
            <a:off x="3240250" y="1506275"/>
            <a:ext cx="3686100" cy="2134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There's a need for a streamlined system using detailed patient information, such as better </a:t>
            </a:r>
            <a:r>
              <a:rPr b="1" lang="en">
                <a:solidFill>
                  <a:srgbClr val="FFFFFF"/>
                </a:solidFill>
                <a:latin typeface="Roboto"/>
                <a:ea typeface="Roboto"/>
                <a:cs typeface="Roboto"/>
                <a:sym typeface="Roboto"/>
              </a:rPr>
              <a:t>classification</a:t>
            </a:r>
            <a:r>
              <a:rPr lang="en">
                <a:solidFill>
                  <a:srgbClr val="FFFFFF"/>
                </a:solidFill>
                <a:latin typeface="Roboto"/>
                <a:ea typeface="Roboto"/>
                <a:cs typeface="Roboto"/>
                <a:sym typeface="Roboto"/>
              </a:rPr>
              <a:t> of obesity status, to </a:t>
            </a:r>
            <a:r>
              <a:rPr b="1" lang="en">
                <a:solidFill>
                  <a:srgbClr val="FFFFFF"/>
                </a:solidFill>
                <a:latin typeface="Roboto"/>
                <a:ea typeface="Roboto"/>
                <a:cs typeface="Roboto"/>
                <a:sym typeface="Roboto"/>
              </a:rPr>
              <a:t>improve</a:t>
            </a:r>
            <a:r>
              <a:rPr lang="en">
                <a:solidFill>
                  <a:srgbClr val="FFFFFF"/>
                </a:solidFill>
                <a:latin typeface="Roboto"/>
                <a:ea typeface="Roboto"/>
                <a:cs typeface="Roboto"/>
                <a:sym typeface="Roboto"/>
              </a:rPr>
              <a:t> stroke risk assessment during </a:t>
            </a:r>
            <a:r>
              <a:rPr b="1" lang="en">
                <a:solidFill>
                  <a:srgbClr val="FFFFFF"/>
                </a:solidFill>
                <a:latin typeface="Roboto"/>
                <a:ea typeface="Roboto"/>
                <a:cs typeface="Roboto"/>
                <a:sym typeface="Roboto"/>
              </a:rPr>
              <a:t>triage</a:t>
            </a:r>
            <a:r>
              <a:rPr lang="en">
                <a:solidFill>
                  <a:srgbClr val="FFFFFF"/>
                </a:solidFill>
                <a:latin typeface="Roboto"/>
                <a:ea typeface="Roboto"/>
                <a:cs typeface="Roboto"/>
                <a:sym typeface="Roboto"/>
              </a:rPr>
              <a:t>, allowing A&amp;E physicians to refer at-risk patients promptly and </a:t>
            </a:r>
            <a:r>
              <a:rPr b="1" lang="en">
                <a:solidFill>
                  <a:srgbClr val="FFFFFF"/>
                </a:solidFill>
                <a:latin typeface="Roboto"/>
                <a:ea typeface="Roboto"/>
                <a:cs typeface="Roboto"/>
                <a:sym typeface="Roboto"/>
              </a:rPr>
              <a:t>reduce</a:t>
            </a:r>
            <a:r>
              <a:rPr lang="en">
                <a:solidFill>
                  <a:srgbClr val="FFFFFF"/>
                </a:solidFill>
                <a:latin typeface="Roboto"/>
                <a:ea typeface="Roboto"/>
                <a:cs typeface="Roboto"/>
                <a:sym typeface="Roboto"/>
              </a:rPr>
              <a:t> the likelihood of </a:t>
            </a:r>
            <a:r>
              <a:rPr b="1" lang="en">
                <a:solidFill>
                  <a:srgbClr val="FFFFFF"/>
                </a:solidFill>
                <a:latin typeface="Roboto"/>
                <a:ea typeface="Roboto"/>
                <a:cs typeface="Roboto"/>
                <a:sym typeface="Roboto"/>
              </a:rPr>
              <a:t>stroke occurrence</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pic>
        <p:nvPicPr>
          <p:cNvPr id="742" name="Google Shape;742;p38"/>
          <p:cNvPicPr preferRelativeResize="0"/>
          <p:nvPr/>
        </p:nvPicPr>
        <p:blipFill rotWithShape="1">
          <a:blip r:embed="rId4">
            <a:alphaModFix/>
          </a:blip>
          <a:srcRect b="0" l="69" r="69" t="0"/>
          <a:stretch/>
        </p:blipFill>
        <p:spPr>
          <a:xfrm>
            <a:off x="1051700" y="1358575"/>
            <a:ext cx="1839809" cy="1779024"/>
          </a:xfrm>
          <a:prstGeom prst="rect">
            <a:avLst/>
          </a:prstGeom>
          <a:noFill/>
          <a:ln cap="flat" cmpd="sng" w="114300">
            <a:solidFill>
              <a:srgbClr val="FFFFFF"/>
            </a:solidFill>
            <a:prstDash val="solid"/>
            <a:round/>
            <a:headEnd len="sm" w="sm" type="none"/>
            <a:tailEnd len="sm" w="sm" type="none"/>
          </a:ln>
        </p:spPr>
      </p:pic>
      <p:grpSp>
        <p:nvGrpSpPr>
          <p:cNvPr id="743" name="Google Shape;743;p38"/>
          <p:cNvGrpSpPr/>
          <p:nvPr/>
        </p:nvGrpSpPr>
        <p:grpSpPr>
          <a:xfrm>
            <a:off x="5318224" y="4466750"/>
            <a:ext cx="318231" cy="355470"/>
            <a:chOff x="6219124" y="2902788"/>
            <a:chExt cx="318231" cy="355470"/>
          </a:xfrm>
        </p:grpSpPr>
        <p:sp>
          <p:nvSpPr>
            <p:cNvPr id="744" name="Google Shape;744;p3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8" name="Google Shape;748;p38"/>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749" name="Google Shape;749;p3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39"/>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756" name="Google Shape;756;p39"/>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757" name="Google Shape;757;p39"/>
          <p:cNvGrpSpPr/>
          <p:nvPr/>
        </p:nvGrpSpPr>
        <p:grpSpPr>
          <a:xfrm>
            <a:off x="3401088" y="4475332"/>
            <a:ext cx="363752" cy="353113"/>
            <a:chOff x="5314188" y="3350032"/>
            <a:chExt cx="363752" cy="353113"/>
          </a:xfrm>
        </p:grpSpPr>
        <p:sp>
          <p:nvSpPr>
            <p:cNvPr id="758" name="Google Shape;758;p3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9"/>
          <p:cNvGrpSpPr/>
          <p:nvPr/>
        </p:nvGrpSpPr>
        <p:grpSpPr>
          <a:xfrm>
            <a:off x="2856804" y="4547942"/>
            <a:ext cx="367161" cy="287523"/>
            <a:chOff x="4878379" y="2473892"/>
            <a:chExt cx="367161" cy="287523"/>
          </a:xfrm>
        </p:grpSpPr>
        <p:sp>
          <p:nvSpPr>
            <p:cNvPr id="761" name="Google Shape;761;p3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39"/>
          <p:cNvGrpSpPr/>
          <p:nvPr/>
        </p:nvGrpSpPr>
        <p:grpSpPr>
          <a:xfrm>
            <a:off x="5780070" y="4460967"/>
            <a:ext cx="368308" cy="367033"/>
            <a:chOff x="7100170" y="1500117"/>
            <a:chExt cx="368308" cy="367033"/>
          </a:xfrm>
        </p:grpSpPr>
        <p:sp>
          <p:nvSpPr>
            <p:cNvPr id="767" name="Google Shape;767;p3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9"/>
          <p:cNvGrpSpPr/>
          <p:nvPr/>
        </p:nvGrpSpPr>
        <p:grpSpPr>
          <a:xfrm>
            <a:off x="4314269" y="4460523"/>
            <a:ext cx="375507" cy="367925"/>
            <a:chOff x="6657194" y="2434073"/>
            <a:chExt cx="375507" cy="367925"/>
          </a:xfrm>
        </p:grpSpPr>
        <p:sp>
          <p:nvSpPr>
            <p:cNvPr id="781" name="Google Shape;781;p3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9"/>
          <p:cNvGrpSpPr/>
          <p:nvPr/>
        </p:nvGrpSpPr>
        <p:grpSpPr>
          <a:xfrm>
            <a:off x="3835149" y="4468306"/>
            <a:ext cx="367925" cy="367161"/>
            <a:chOff x="5756399" y="2434456"/>
            <a:chExt cx="367925" cy="367161"/>
          </a:xfrm>
        </p:grpSpPr>
        <p:sp>
          <p:nvSpPr>
            <p:cNvPr id="785" name="Google Shape;785;p3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39"/>
          <p:cNvGrpSpPr/>
          <p:nvPr/>
        </p:nvGrpSpPr>
        <p:grpSpPr>
          <a:xfrm>
            <a:off x="4800981" y="4460523"/>
            <a:ext cx="373627" cy="367925"/>
            <a:chOff x="7964906" y="2434073"/>
            <a:chExt cx="373627" cy="367925"/>
          </a:xfrm>
        </p:grpSpPr>
        <p:sp>
          <p:nvSpPr>
            <p:cNvPr id="793" name="Google Shape;793;p3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39"/>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796" name="Google Shape;796;p39"/>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sp>
        <p:nvSpPr>
          <p:cNvPr id="797" name="Google Shape;797;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98" name="Google Shape;798;p39"/>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799" name="Google Shape;799;p39"/>
          <p:cNvSpPr/>
          <p:nvPr/>
        </p:nvSpPr>
        <p:spPr>
          <a:xfrm>
            <a:off x="3655185" y="1687538"/>
            <a:ext cx="1600800" cy="1121100"/>
          </a:xfrm>
          <a:prstGeom prst="flowChartAlternateProcess">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800" name="Google Shape;800;p39"/>
          <p:cNvGrpSpPr/>
          <p:nvPr/>
        </p:nvGrpSpPr>
        <p:grpSpPr>
          <a:xfrm>
            <a:off x="3824177" y="1862414"/>
            <a:ext cx="1262797" cy="771337"/>
            <a:chOff x="7009649" y="1541981"/>
            <a:chExt cx="524940" cy="320655"/>
          </a:xfrm>
        </p:grpSpPr>
        <p:sp>
          <p:nvSpPr>
            <p:cNvPr id="801" name="Google Shape;801;p3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39"/>
          <p:cNvSpPr txBox="1"/>
          <p:nvPr/>
        </p:nvSpPr>
        <p:spPr>
          <a:xfrm>
            <a:off x="3392810" y="1189000"/>
            <a:ext cx="23187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3000">
                <a:solidFill>
                  <a:srgbClr val="FFFFFF"/>
                </a:solidFill>
                <a:latin typeface="Helvetica Neue"/>
                <a:ea typeface="Helvetica Neue"/>
                <a:cs typeface="Helvetica Neue"/>
                <a:sym typeface="Helvetica Neue"/>
              </a:rPr>
              <a:t>Application</a:t>
            </a:r>
            <a:endParaRPr b="1" sz="3000">
              <a:solidFill>
                <a:srgbClr val="FFFFFF"/>
              </a:solidFill>
              <a:latin typeface="Helvetica Neue"/>
              <a:ea typeface="Helvetica Neue"/>
              <a:cs typeface="Helvetica Neue"/>
              <a:sym typeface="Helvetica Neue"/>
            </a:endParaRPr>
          </a:p>
        </p:txBody>
      </p:sp>
      <p:sp>
        <p:nvSpPr>
          <p:cNvPr id="810" name="Google Shape;810;p39"/>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811" name="Google Shape;811;p39"/>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cxnSp>
        <p:nvCxnSpPr>
          <p:cNvPr id="812" name="Google Shape;812;p39"/>
          <p:cNvCxnSpPr>
            <a:stCxn id="798" idx="3"/>
            <a:endCxn id="799" idx="1"/>
          </p:cNvCxnSpPr>
          <p:nvPr/>
        </p:nvCxnSpPr>
        <p:spPr>
          <a:xfrm flipH="1" rot="10800000">
            <a:off x="2415400" y="2248137"/>
            <a:ext cx="1239900" cy="11700"/>
          </a:xfrm>
          <a:prstGeom prst="curvedConnector3">
            <a:avLst>
              <a:gd fmla="val 49995" name="adj1"/>
            </a:avLst>
          </a:prstGeom>
          <a:noFill/>
          <a:ln cap="flat" cmpd="sng" w="38100">
            <a:solidFill>
              <a:schemeClr val="dk2"/>
            </a:solidFill>
            <a:prstDash val="solid"/>
            <a:round/>
            <a:headEnd len="med" w="med" type="none"/>
            <a:tailEnd len="med" w="med" type="triangle"/>
          </a:ln>
        </p:spPr>
      </p:cxnSp>
      <p:cxnSp>
        <p:nvCxnSpPr>
          <p:cNvPr id="813" name="Google Shape;813;p39"/>
          <p:cNvCxnSpPr>
            <a:stCxn id="796" idx="1"/>
            <a:endCxn id="799" idx="3"/>
          </p:cNvCxnSpPr>
          <p:nvPr/>
        </p:nvCxnSpPr>
        <p:spPr>
          <a:xfrm flipH="1">
            <a:off x="5255925" y="2248087"/>
            <a:ext cx="1672800" cy="600"/>
          </a:xfrm>
          <a:prstGeom prst="curvedConnector3">
            <a:avLst>
              <a:gd fmla="val 49998" name="adj1"/>
            </a:avLst>
          </a:prstGeom>
          <a:noFill/>
          <a:ln cap="flat" cmpd="sng" w="38100">
            <a:solidFill>
              <a:schemeClr val="dk2"/>
            </a:solidFill>
            <a:prstDash val="solid"/>
            <a:round/>
            <a:headEnd len="med" w="med" type="triangle"/>
            <a:tailEnd len="med" w="med" type="triangle"/>
          </a:ln>
        </p:spPr>
      </p:cxnSp>
      <p:grpSp>
        <p:nvGrpSpPr>
          <p:cNvPr id="814" name="Google Shape;814;p39"/>
          <p:cNvGrpSpPr/>
          <p:nvPr/>
        </p:nvGrpSpPr>
        <p:grpSpPr>
          <a:xfrm>
            <a:off x="5318224" y="4466750"/>
            <a:ext cx="318231" cy="355470"/>
            <a:chOff x="6219124" y="2902788"/>
            <a:chExt cx="318231" cy="355470"/>
          </a:xfrm>
        </p:grpSpPr>
        <p:sp>
          <p:nvSpPr>
            <p:cNvPr id="815" name="Google Shape;815;p3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39"/>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20" name="Google Shape;820;p3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40"/>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827" name="Google Shape;827;p40"/>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828" name="Google Shape;828;p40"/>
          <p:cNvGrpSpPr/>
          <p:nvPr/>
        </p:nvGrpSpPr>
        <p:grpSpPr>
          <a:xfrm>
            <a:off x="3401088" y="4475332"/>
            <a:ext cx="363752" cy="353113"/>
            <a:chOff x="5314188" y="3350032"/>
            <a:chExt cx="363752" cy="353113"/>
          </a:xfrm>
        </p:grpSpPr>
        <p:sp>
          <p:nvSpPr>
            <p:cNvPr id="829" name="Google Shape;829;p4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0"/>
          <p:cNvGrpSpPr/>
          <p:nvPr/>
        </p:nvGrpSpPr>
        <p:grpSpPr>
          <a:xfrm>
            <a:off x="2856804" y="4547942"/>
            <a:ext cx="367161" cy="287523"/>
            <a:chOff x="4878379" y="2473892"/>
            <a:chExt cx="367161" cy="287523"/>
          </a:xfrm>
        </p:grpSpPr>
        <p:sp>
          <p:nvSpPr>
            <p:cNvPr id="832" name="Google Shape;832;p4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0"/>
          <p:cNvGrpSpPr/>
          <p:nvPr/>
        </p:nvGrpSpPr>
        <p:grpSpPr>
          <a:xfrm>
            <a:off x="5780070" y="4460967"/>
            <a:ext cx="368308" cy="367033"/>
            <a:chOff x="7100170" y="1500117"/>
            <a:chExt cx="368308" cy="367033"/>
          </a:xfrm>
        </p:grpSpPr>
        <p:sp>
          <p:nvSpPr>
            <p:cNvPr id="838" name="Google Shape;838;p4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40"/>
          <p:cNvGrpSpPr/>
          <p:nvPr/>
        </p:nvGrpSpPr>
        <p:grpSpPr>
          <a:xfrm>
            <a:off x="4314269" y="4460523"/>
            <a:ext cx="375507" cy="367925"/>
            <a:chOff x="6657194" y="2434073"/>
            <a:chExt cx="375507" cy="367925"/>
          </a:xfrm>
        </p:grpSpPr>
        <p:sp>
          <p:nvSpPr>
            <p:cNvPr id="852" name="Google Shape;852;p4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40"/>
          <p:cNvGrpSpPr/>
          <p:nvPr/>
        </p:nvGrpSpPr>
        <p:grpSpPr>
          <a:xfrm>
            <a:off x="3835149" y="4468306"/>
            <a:ext cx="367925" cy="367161"/>
            <a:chOff x="5756399" y="2434456"/>
            <a:chExt cx="367925" cy="367161"/>
          </a:xfrm>
        </p:grpSpPr>
        <p:sp>
          <p:nvSpPr>
            <p:cNvPr id="856" name="Google Shape;856;p4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40"/>
          <p:cNvGrpSpPr/>
          <p:nvPr/>
        </p:nvGrpSpPr>
        <p:grpSpPr>
          <a:xfrm>
            <a:off x="4800981" y="4460523"/>
            <a:ext cx="373627" cy="367925"/>
            <a:chOff x="7964906" y="2434073"/>
            <a:chExt cx="373627" cy="367925"/>
          </a:xfrm>
        </p:grpSpPr>
        <p:sp>
          <p:nvSpPr>
            <p:cNvPr id="864" name="Google Shape;864;p4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 name="Google Shape;866;p4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67" name="Google Shape;867;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8" name="Google Shape;868;p40"/>
          <p:cNvSpPr/>
          <p:nvPr/>
        </p:nvSpPr>
        <p:spPr>
          <a:xfrm>
            <a:off x="1978785" y="1916138"/>
            <a:ext cx="1600800" cy="1121100"/>
          </a:xfrm>
          <a:prstGeom prst="flowChartAlternateProcess">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869" name="Google Shape;869;p40"/>
          <p:cNvGrpSpPr/>
          <p:nvPr/>
        </p:nvGrpSpPr>
        <p:grpSpPr>
          <a:xfrm>
            <a:off x="2147777" y="2091014"/>
            <a:ext cx="1262797" cy="771337"/>
            <a:chOff x="7009649" y="1541981"/>
            <a:chExt cx="524940" cy="320655"/>
          </a:xfrm>
        </p:grpSpPr>
        <p:sp>
          <p:nvSpPr>
            <p:cNvPr id="870" name="Google Shape;870;p4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0"/>
          <p:cNvSpPr txBox="1"/>
          <p:nvPr/>
        </p:nvSpPr>
        <p:spPr>
          <a:xfrm>
            <a:off x="1761035" y="1402225"/>
            <a:ext cx="2318700" cy="4671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2600">
                <a:solidFill>
                  <a:srgbClr val="FFFFFF"/>
                </a:solidFill>
                <a:latin typeface="Helvetica Neue"/>
                <a:ea typeface="Helvetica Neue"/>
                <a:cs typeface="Helvetica Neue"/>
                <a:sym typeface="Helvetica Neue"/>
              </a:rPr>
              <a:t>Application</a:t>
            </a:r>
            <a:endParaRPr b="1" sz="2600">
              <a:solidFill>
                <a:srgbClr val="FFFFFF"/>
              </a:solidFill>
              <a:latin typeface="Helvetica Neue"/>
              <a:ea typeface="Helvetica Neue"/>
              <a:cs typeface="Helvetica Neue"/>
              <a:sym typeface="Helvetica Neue"/>
            </a:endParaRPr>
          </a:p>
        </p:txBody>
      </p:sp>
      <p:sp>
        <p:nvSpPr>
          <p:cNvPr id="879" name="Google Shape;879;p40"/>
          <p:cNvSpPr txBox="1"/>
          <p:nvPr/>
        </p:nvSpPr>
        <p:spPr>
          <a:xfrm>
            <a:off x="4454875" y="1679725"/>
            <a:ext cx="2802900" cy="369300"/>
          </a:xfrm>
          <a:prstGeom prst="rect">
            <a:avLst/>
          </a:prstGeom>
          <a:solidFill>
            <a:srgbClr val="44AF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880" name="Google Shape;880;p40"/>
          <p:cNvSpPr txBox="1"/>
          <p:nvPr/>
        </p:nvSpPr>
        <p:spPr>
          <a:xfrm>
            <a:off x="4454875" y="2289325"/>
            <a:ext cx="2802900" cy="369300"/>
          </a:xfrm>
          <a:prstGeom prst="rect">
            <a:avLst/>
          </a:prstGeom>
          <a:solidFill>
            <a:srgbClr val="44AFC3"/>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881" name="Google Shape;881;p40"/>
          <p:cNvSpPr txBox="1"/>
          <p:nvPr/>
        </p:nvSpPr>
        <p:spPr>
          <a:xfrm>
            <a:off x="4454875" y="28989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cxnSp>
        <p:nvCxnSpPr>
          <p:cNvPr id="882" name="Google Shape;882;p40"/>
          <p:cNvCxnSpPr>
            <a:stCxn id="879" idx="1"/>
          </p:cNvCxnSpPr>
          <p:nvPr/>
        </p:nvCxnSpPr>
        <p:spPr>
          <a:xfrm flipH="1">
            <a:off x="3595975" y="1864375"/>
            <a:ext cx="858900" cy="491700"/>
          </a:xfrm>
          <a:prstGeom prst="straightConnector1">
            <a:avLst/>
          </a:prstGeom>
          <a:noFill/>
          <a:ln cap="flat" cmpd="sng" w="19050">
            <a:solidFill>
              <a:schemeClr val="dk2"/>
            </a:solidFill>
            <a:prstDash val="solid"/>
            <a:round/>
            <a:headEnd len="med" w="med" type="none"/>
            <a:tailEnd len="med" w="med" type="triangle"/>
          </a:ln>
        </p:spPr>
      </p:cxnSp>
      <p:sp>
        <p:nvSpPr>
          <p:cNvPr id="883" name="Google Shape;883;p40"/>
          <p:cNvSpPr txBox="1"/>
          <p:nvPr/>
        </p:nvSpPr>
        <p:spPr>
          <a:xfrm>
            <a:off x="4345750" y="1236125"/>
            <a:ext cx="3450300" cy="3684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800">
                <a:solidFill>
                  <a:srgbClr val="FFFFFF"/>
                </a:solidFill>
                <a:latin typeface="Helvetica Neue"/>
                <a:ea typeface="Helvetica Neue"/>
                <a:cs typeface="Helvetica Neue"/>
                <a:sym typeface="Helvetica Neue"/>
              </a:rPr>
              <a:t>Machine Learning Models</a:t>
            </a:r>
            <a:endParaRPr b="1" sz="1800">
              <a:solidFill>
                <a:srgbClr val="FFFFFF"/>
              </a:solidFill>
              <a:latin typeface="Helvetica Neue"/>
              <a:ea typeface="Helvetica Neue"/>
              <a:cs typeface="Helvetica Neue"/>
              <a:sym typeface="Helvetica Neue"/>
            </a:endParaRPr>
          </a:p>
        </p:txBody>
      </p:sp>
      <p:cxnSp>
        <p:nvCxnSpPr>
          <p:cNvPr id="884" name="Google Shape;884;p40"/>
          <p:cNvCxnSpPr>
            <a:stCxn id="880" idx="1"/>
            <a:endCxn id="868" idx="3"/>
          </p:cNvCxnSpPr>
          <p:nvPr/>
        </p:nvCxnSpPr>
        <p:spPr>
          <a:xfrm flipH="1">
            <a:off x="3579475" y="2473975"/>
            <a:ext cx="875400" cy="2700"/>
          </a:xfrm>
          <a:prstGeom prst="straightConnector1">
            <a:avLst/>
          </a:prstGeom>
          <a:noFill/>
          <a:ln cap="flat" cmpd="sng" w="19050">
            <a:solidFill>
              <a:schemeClr val="dk2"/>
            </a:solidFill>
            <a:prstDash val="solid"/>
            <a:round/>
            <a:headEnd len="med" w="med" type="none"/>
            <a:tailEnd len="med" w="med" type="triangle"/>
          </a:ln>
        </p:spPr>
      </p:cxnSp>
      <p:cxnSp>
        <p:nvCxnSpPr>
          <p:cNvPr id="885" name="Google Shape;885;p40"/>
          <p:cNvCxnSpPr>
            <a:stCxn id="881" idx="1"/>
          </p:cNvCxnSpPr>
          <p:nvPr/>
        </p:nvCxnSpPr>
        <p:spPr>
          <a:xfrm rot="10800000">
            <a:off x="3595975" y="2658475"/>
            <a:ext cx="858900" cy="425100"/>
          </a:xfrm>
          <a:prstGeom prst="straightConnector1">
            <a:avLst/>
          </a:prstGeom>
          <a:noFill/>
          <a:ln cap="flat" cmpd="sng" w="19050">
            <a:solidFill>
              <a:schemeClr val="dk2"/>
            </a:solidFill>
            <a:prstDash val="solid"/>
            <a:round/>
            <a:headEnd len="med" w="med" type="none"/>
            <a:tailEnd len="med" w="med" type="triangle"/>
          </a:ln>
        </p:spPr>
      </p:cxnSp>
      <p:grpSp>
        <p:nvGrpSpPr>
          <p:cNvPr id="886" name="Google Shape;886;p40"/>
          <p:cNvGrpSpPr/>
          <p:nvPr/>
        </p:nvGrpSpPr>
        <p:grpSpPr>
          <a:xfrm>
            <a:off x="5318224" y="4466750"/>
            <a:ext cx="318231" cy="355470"/>
            <a:chOff x="6219124" y="2902788"/>
            <a:chExt cx="318231" cy="355470"/>
          </a:xfrm>
        </p:grpSpPr>
        <p:sp>
          <p:nvSpPr>
            <p:cNvPr id="887" name="Google Shape;887;p4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1" name="Google Shape;891;p40"/>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92" name="Google Shape;892;p4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41"/>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899" name="Google Shape;899;p41"/>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900" name="Google Shape;900;p41"/>
          <p:cNvGrpSpPr/>
          <p:nvPr/>
        </p:nvGrpSpPr>
        <p:grpSpPr>
          <a:xfrm>
            <a:off x="3401088" y="4475332"/>
            <a:ext cx="363752" cy="353113"/>
            <a:chOff x="5314188" y="3350032"/>
            <a:chExt cx="363752" cy="353113"/>
          </a:xfrm>
        </p:grpSpPr>
        <p:sp>
          <p:nvSpPr>
            <p:cNvPr id="901" name="Google Shape;901;p4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41"/>
          <p:cNvGrpSpPr/>
          <p:nvPr/>
        </p:nvGrpSpPr>
        <p:grpSpPr>
          <a:xfrm>
            <a:off x="2856804" y="4547942"/>
            <a:ext cx="367161" cy="287523"/>
            <a:chOff x="4878379" y="2473892"/>
            <a:chExt cx="367161" cy="287523"/>
          </a:xfrm>
        </p:grpSpPr>
        <p:sp>
          <p:nvSpPr>
            <p:cNvPr id="904" name="Google Shape;904;p4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41"/>
          <p:cNvGrpSpPr/>
          <p:nvPr/>
        </p:nvGrpSpPr>
        <p:grpSpPr>
          <a:xfrm>
            <a:off x="5780070" y="4460967"/>
            <a:ext cx="368308" cy="367033"/>
            <a:chOff x="7100170" y="1500117"/>
            <a:chExt cx="368308" cy="367033"/>
          </a:xfrm>
        </p:grpSpPr>
        <p:sp>
          <p:nvSpPr>
            <p:cNvPr id="910" name="Google Shape;910;p4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1"/>
          <p:cNvGrpSpPr/>
          <p:nvPr/>
        </p:nvGrpSpPr>
        <p:grpSpPr>
          <a:xfrm>
            <a:off x="4314269" y="4460523"/>
            <a:ext cx="375507" cy="367925"/>
            <a:chOff x="6657194" y="2434073"/>
            <a:chExt cx="375507" cy="367925"/>
          </a:xfrm>
        </p:grpSpPr>
        <p:sp>
          <p:nvSpPr>
            <p:cNvPr id="924" name="Google Shape;924;p4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1"/>
          <p:cNvGrpSpPr/>
          <p:nvPr/>
        </p:nvGrpSpPr>
        <p:grpSpPr>
          <a:xfrm>
            <a:off x="3835149" y="4468306"/>
            <a:ext cx="367925" cy="367161"/>
            <a:chOff x="5756399" y="2434456"/>
            <a:chExt cx="367925" cy="367161"/>
          </a:xfrm>
        </p:grpSpPr>
        <p:sp>
          <p:nvSpPr>
            <p:cNvPr id="928" name="Google Shape;928;p4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1"/>
          <p:cNvGrpSpPr/>
          <p:nvPr/>
        </p:nvGrpSpPr>
        <p:grpSpPr>
          <a:xfrm>
            <a:off x="4800981" y="4460523"/>
            <a:ext cx="373627" cy="367925"/>
            <a:chOff x="7964906" y="2434073"/>
            <a:chExt cx="373627" cy="367925"/>
          </a:xfrm>
        </p:grpSpPr>
        <p:sp>
          <p:nvSpPr>
            <p:cNvPr id="936" name="Google Shape;936;p4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1"/>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39" name="Google Shape;939;p4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0" name="Google Shape;940;p41"/>
          <p:cNvSpPr txBox="1"/>
          <p:nvPr/>
        </p:nvSpPr>
        <p:spPr>
          <a:xfrm>
            <a:off x="3311875" y="1451125"/>
            <a:ext cx="2802900" cy="369300"/>
          </a:xfrm>
          <a:prstGeom prst="rect">
            <a:avLst/>
          </a:prstGeom>
          <a:solidFill>
            <a:srgbClr val="44AF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941" name="Google Shape;941;p41"/>
          <p:cNvSpPr txBox="1"/>
          <p:nvPr/>
        </p:nvSpPr>
        <p:spPr>
          <a:xfrm>
            <a:off x="3311875" y="2060725"/>
            <a:ext cx="2802900" cy="369300"/>
          </a:xfrm>
          <a:prstGeom prst="rect">
            <a:avLst/>
          </a:prstGeom>
          <a:solidFill>
            <a:srgbClr val="44AFC3"/>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942" name="Google Shape;942;p41"/>
          <p:cNvSpPr txBox="1"/>
          <p:nvPr/>
        </p:nvSpPr>
        <p:spPr>
          <a:xfrm>
            <a:off x="3311875" y="26703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pic>
        <p:nvPicPr>
          <p:cNvPr id="943" name="Google Shape;943;p41"/>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944" name="Google Shape;944;p41"/>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945" name="Google Shape;945;p41"/>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946" name="Google Shape;946;p41"/>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947" name="Google Shape;947;p41"/>
          <p:cNvGrpSpPr/>
          <p:nvPr/>
        </p:nvGrpSpPr>
        <p:grpSpPr>
          <a:xfrm>
            <a:off x="5318224" y="4466750"/>
            <a:ext cx="318231" cy="355470"/>
            <a:chOff x="6219124" y="2902788"/>
            <a:chExt cx="318231" cy="355470"/>
          </a:xfrm>
        </p:grpSpPr>
        <p:sp>
          <p:nvSpPr>
            <p:cNvPr id="948" name="Google Shape;948;p4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2" name="Google Shape;952;p41"/>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53" name="Google Shape;953;p4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42"/>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960" name="Google Shape;960;p42"/>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961" name="Google Shape;961;p42"/>
          <p:cNvGrpSpPr/>
          <p:nvPr/>
        </p:nvGrpSpPr>
        <p:grpSpPr>
          <a:xfrm>
            <a:off x="3401088" y="4475332"/>
            <a:ext cx="363752" cy="353113"/>
            <a:chOff x="5314188" y="3350032"/>
            <a:chExt cx="363752" cy="353113"/>
          </a:xfrm>
        </p:grpSpPr>
        <p:sp>
          <p:nvSpPr>
            <p:cNvPr id="962" name="Google Shape;962;p4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42"/>
          <p:cNvGrpSpPr/>
          <p:nvPr/>
        </p:nvGrpSpPr>
        <p:grpSpPr>
          <a:xfrm>
            <a:off x="2856804" y="4547942"/>
            <a:ext cx="367161" cy="287523"/>
            <a:chOff x="4878379" y="2473892"/>
            <a:chExt cx="367161" cy="287523"/>
          </a:xfrm>
        </p:grpSpPr>
        <p:sp>
          <p:nvSpPr>
            <p:cNvPr id="965" name="Google Shape;965;p4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42"/>
          <p:cNvGrpSpPr/>
          <p:nvPr/>
        </p:nvGrpSpPr>
        <p:grpSpPr>
          <a:xfrm>
            <a:off x="5780070" y="4460967"/>
            <a:ext cx="368308" cy="367033"/>
            <a:chOff x="7100170" y="1500117"/>
            <a:chExt cx="368308" cy="367033"/>
          </a:xfrm>
        </p:grpSpPr>
        <p:sp>
          <p:nvSpPr>
            <p:cNvPr id="971" name="Google Shape;971;p4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2"/>
          <p:cNvGrpSpPr/>
          <p:nvPr/>
        </p:nvGrpSpPr>
        <p:grpSpPr>
          <a:xfrm>
            <a:off x="4314269" y="4460523"/>
            <a:ext cx="375507" cy="367925"/>
            <a:chOff x="6657194" y="2434073"/>
            <a:chExt cx="375507" cy="367925"/>
          </a:xfrm>
        </p:grpSpPr>
        <p:sp>
          <p:nvSpPr>
            <p:cNvPr id="985" name="Google Shape;985;p4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2"/>
          <p:cNvGrpSpPr/>
          <p:nvPr/>
        </p:nvGrpSpPr>
        <p:grpSpPr>
          <a:xfrm>
            <a:off x="3835149" y="4468306"/>
            <a:ext cx="367925" cy="367161"/>
            <a:chOff x="5756399" y="2434456"/>
            <a:chExt cx="367925" cy="367161"/>
          </a:xfrm>
        </p:grpSpPr>
        <p:sp>
          <p:nvSpPr>
            <p:cNvPr id="989" name="Google Shape;989;p4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42"/>
          <p:cNvGrpSpPr/>
          <p:nvPr/>
        </p:nvGrpSpPr>
        <p:grpSpPr>
          <a:xfrm>
            <a:off x="4800981" y="4460523"/>
            <a:ext cx="373627" cy="367925"/>
            <a:chOff x="7964906" y="2434073"/>
            <a:chExt cx="373627" cy="367925"/>
          </a:xfrm>
        </p:grpSpPr>
        <p:sp>
          <p:nvSpPr>
            <p:cNvPr id="997" name="Google Shape;997;p4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42"/>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00" name="Google Shape;1000;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1" name="Google Shape;1001;p42"/>
          <p:cNvSpPr txBox="1"/>
          <p:nvPr/>
        </p:nvSpPr>
        <p:spPr>
          <a:xfrm>
            <a:off x="3311875" y="1451125"/>
            <a:ext cx="2802900" cy="369300"/>
          </a:xfrm>
          <a:prstGeom prst="rect">
            <a:avLst/>
          </a:prstGeom>
          <a:solidFill>
            <a:srgbClr val="E69138"/>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1002" name="Google Shape;1002;p42"/>
          <p:cNvSpPr txBox="1"/>
          <p:nvPr/>
        </p:nvSpPr>
        <p:spPr>
          <a:xfrm>
            <a:off x="3311875" y="2060725"/>
            <a:ext cx="2802900" cy="369300"/>
          </a:xfrm>
          <a:prstGeom prst="rect">
            <a:avLst/>
          </a:prstGeom>
          <a:solidFill>
            <a:srgbClr val="44AFC3"/>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1003" name="Google Shape;1003;p42"/>
          <p:cNvSpPr txBox="1"/>
          <p:nvPr/>
        </p:nvSpPr>
        <p:spPr>
          <a:xfrm>
            <a:off x="3311875" y="26703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pic>
        <p:nvPicPr>
          <p:cNvPr id="1004" name="Google Shape;1004;p42"/>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1005" name="Google Shape;1005;p42"/>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1006" name="Google Shape;1006;p42"/>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1007" name="Google Shape;1007;p42"/>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1008" name="Google Shape;1008;p42"/>
          <p:cNvGrpSpPr/>
          <p:nvPr/>
        </p:nvGrpSpPr>
        <p:grpSpPr>
          <a:xfrm>
            <a:off x="5318224" y="4466750"/>
            <a:ext cx="318231" cy="355470"/>
            <a:chOff x="6219124" y="2902788"/>
            <a:chExt cx="318231" cy="355470"/>
          </a:xfrm>
        </p:grpSpPr>
        <p:sp>
          <p:nvSpPr>
            <p:cNvPr id="1009" name="Google Shape;1009;p4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42"/>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14" name="Google Shape;1014;p4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43"/>
          <p:cNvPicPr preferRelativeResize="0"/>
          <p:nvPr/>
        </p:nvPicPr>
        <p:blipFill rotWithShape="1">
          <a:blip r:embed="rId3">
            <a:alphaModFix amt="80000"/>
          </a:blip>
          <a:srcRect b="0" l="58443" r="1632" t="0"/>
          <a:stretch/>
        </p:blipFill>
        <p:spPr>
          <a:xfrm>
            <a:off x="5874550" y="0"/>
            <a:ext cx="3650450" cy="5143500"/>
          </a:xfrm>
          <a:prstGeom prst="rect">
            <a:avLst/>
          </a:prstGeom>
          <a:noFill/>
          <a:ln cap="flat" cmpd="sng" w="76200">
            <a:solidFill>
              <a:schemeClr val="lt1"/>
            </a:solidFill>
            <a:prstDash val="solid"/>
            <a:round/>
            <a:headEnd len="sm" w="sm" type="none"/>
            <a:tailEnd len="sm" w="sm" type="none"/>
          </a:ln>
        </p:spPr>
      </p:pic>
      <p:pic>
        <p:nvPicPr>
          <p:cNvPr id="1021" name="Google Shape;1021;p43"/>
          <p:cNvPicPr preferRelativeResize="0"/>
          <p:nvPr/>
        </p:nvPicPr>
        <p:blipFill>
          <a:blip r:embed="rId4">
            <a:alphaModFix amt="23000"/>
          </a:blip>
          <a:stretch>
            <a:fillRect/>
          </a:stretch>
        </p:blipFill>
        <p:spPr>
          <a:xfrm>
            <a:off x="-448900" y="1598375"/>
            <a:ext cx="10129649" cy="1072775"/>
          </a:xfrm>
          <a:prstGeom prst="rect">
            <a:avLst/>
          </a:prstGeom>
          <a:noFill/>
          <a:ln>
            <a:noFill/>
          </a:ln>
        </p:spPr>
      </p:pic>
      <p:sp>
        <p:nvSpPr>
          <p:cNvPr id="1022" name="Google Shape;1022;p43"/>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23" name="Google Shape;1023;p43"/>
          <p:cNvSpPr txBox="1"/>
          <p:nvPr>
            <p:ph type="ctrTitle"/>
          </p:nvPr>
        </p:nvSpPr>
        <p:spPr>
          <a:xfrm>
            <a:off x="81075" y="1665700"/>
            <a:ext cx="6251100" cy="9465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5500">
                <a:solidFill>
                  <a:srgbClr val="FFFFFF"/>
                </a:solidFill>
              </a:rPr>
              <a:t>Obesity Dataset</a:t>
            </a:r>
            <a:endParaRPr sz="5500">
              <a:solidFill>
                <a:srgbClr val="FFFFFF"/>
              </a:solidFill>
            </a:endParaRPr>
          </a:p>
        </p:txBody>
      </p:sp>
      <p:grpSp>
        <p:nvGrpSpPr>
          <p:cNvPr id="1024" name="Google Shape;1024;p43"/>
          <p:cNvGrpSpPr/>
          <p:nvPr/>
        </p:nvGrpSpPr>
        <p:grpSpPr>
          <a:xfrm>
            <a:off x="3401088" y="4475332"/>
            <a:ext cx="363752" cy="353113"/>
            <a:chOff x="5314188" y="3350032"/>
            <a:chExt cx="363752" cy="353113"/>
          </a:xfrm>
        </p:grpSpPr>
        <p:sp>
          <p:nvSpPr>
            <p:cNvPr id="1025" name="Google Shape;1025;p4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43"/>
          <p:cNvGrpSpPr/>
          <p:nvPr/>
        </p:nvGrpSpPr>
        <p:grpSpPr>
          <a:xfrm>
            <a:off x="2856804" y="4547942"/>
            <a:ext cx="367161" cy="287523"/>
            <a:chOff x="4878379" y="2473892"/>
            <a:chExt cx="367161" cy="287523"/>
          </a:xfrm>
        </p:grpSpPr>
        <p:sp>
          <p:nvSpPr>
            <p:cNvPr id="1028" name="Google Shape;1028;p4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43"/>
          <p:cNvGrpSpPr/>
          <p:nvPr/>
        </p:nvGrpSpPr>
        <p:grpSpPr>
          <a:xfrm>
            <a:off x="5780070" y="4460967"/>
            <a:ext cx="368308" cy="367033"/>
            <a:chOff x="7100170" y="1500117"/>
            <a:chExt cx="368308" cy="367033"/>
          </a:xfrm>
        </p:grpSpPr>
        <p:sp>
          <p:nvSpPr>
            <p:cNvPr id="1034" name="Google Shape;1034;p4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43"/>
          <p:cNvGrpSpPr/>
          <p:nvPr/>
        </p:nvGrpSpPr>
        <p:grpSpPr>
          <a:xfrm>
            <a:off x="4314269" y="4460523"/>
            <a:ext cx="375507" cy="367925"/>
            <a:chOff x="6657194" y="2434073"/>
            <a:chExt cx="375507" cy="367925"/>
          </a:xfrm>
        </p:grpSpPr>
        <p:sp>
          <p:nvSpPr>
            <p:cNvPr id="1048" name="Google Shape;1048;p4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43"/>
          <p:cNvGrpSpPr/>
          <p:nvPr/>
        </p:nvGrpSpPr>
        <p:grpSpPr>
          <a:xfrm>
            <a:off x="3835149" y="4468306"/>
            <a:ext cx="367925" cy="367161"/>
            <a:chOff x="5756399" y="2434456"/>
            <a:chExt cx="367925" cy="367161"/>
          </a:xfrm>
        </p:grpSpPr>
        <p:sp>
          <p:nvSpPr>
            <p:cNvPr id="1052" name="Google Shape;1052;p4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43"/>
          <p:cNvGrpSpPr/>
          <p:nvPr/>
        </p:nvGrpSpPr>
        <p:grpSpPr>
          <a:xfrm>
            <a:off x="4800981" y="4460523"/>
            <a:ext cx="373627" cy="367925"/>
            <a:chOff x="7964906" y="2434073"/>
            <a:chExt cx="373627" cy="367925"/>
          </a:xfrm>
        </p:grpSpPr>
        <p:sp>
          <p:nvSpPr>
            <p:cNvPr id="1060" name="Google Shape;1060;p4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2" name="Google Shape;1062;p43"/>
          <p:cNvPicPr preferRelativeResize="0"/>
          <p:nvPr/>
        </p:nvPicPr>
        <p:blipFill>
          <a:blip r:embed="rId5">
            <a:alphaModFix amt="15000"/>
          </a:blip>
          <a:stretch>
            <a:fillRect/>
          </a:stretch>
        </p:blipFill>
        <p:spPr>
          <a:xfrm flipH="1">
            <a:off x="5510151" y="-432800"/>
            <a:ext cx="5174548" cy="5143500"/>
          </a:xfrm>
          <a:prstGeom prst="rect">
            <a:avLst/>
          </a:prstGeom>
          <a:noFill/>
          <a:ln>
            <a:noFill/>
          </a:ln>
        </p:spPr>
      </p:pic>
      <p:sp>
        <p:nvSpPr>
          <p:cNvPr id="1063" name="Google Shape;1063;p43"/>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064" name="Google Shape;1064;p43"/>
          <p:cNvGrpSpPr/>
          <p:nvPr/>
        </p:nvGrpSpPr>
        <p:grpSpPr>
          <a:xfrm>
            <a:off x="5318224" y="4466750"/>
            <a:ext cx="318231" cy="355470"/>
            <a:chOff x="6219124" y="2902788"/>
            <a:chExt cx="318231" cy="355470"/>
          </a:xfrm>
        </p:grpSpPr>
        <p:sp>
          <p:nvSpPr>
            <p:cNvPr id="1065" name="Google Shape;1065;p4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44"/>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74" name="Google Shape;1074;p4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076" name="Google Shape;1076;p44"/>
          <p:cNvGrpSpPr/>
          <p:nvPr/>
        </p:nvGrpSpPr>
        <p:grpSpPr>
          <a:xfrm>
            <a:off x="350288" y="1438582"/>
            <a:ext cx="363752" cy="353113"/>
            <a:chOff x="5314188" y="3350032"/>
            <a:chExt cx="363752" cy="353113"/>
          </a:xfrm>
        </p:grpSpPr>
        <p:sp>
          <p:nvSpPr>
            <p:cNvPr id="1077" name="Google Shape;1077;p4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44"/>
          <p:cNvGrpSpPr/>
          <p:nvPr/>
        </p:nvGrpSpPr>
        <p:grpSpPr>
          <a:xfrm>
            <a:off x="348592" y="1008455"/>
            <a:ext cx="367161" cy="287523"/>
            <a:chOff x="4878379" y="2473892"/>
            <a:chExt cx="367161" cy="287523"/>
          </a:xfrm>
        </p:grpSpPr>
        <p:sp>
          <p:nvSpPr>
            <p:cNvPr id="1080" name="Google Shape;1080;p4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44"/>
          <p:cNvGrpSpPr/>
          <p:nvPr/>
        </p:nvGrpSpPr>
        <p:grpSpPr>
          <a:xfrm>
            <a:off x="348008" y="3957867"/>
            <a:ext cx="368308" cy="367033"/>
            <a:chOff x="7100170" y="1500117"/>
            <a:chExt cx="368308" cy="367033"/>
          </a:xfrm>
        </p:grpSpPr>
        <p:sp>
          <p:nvSpPr>
            <p:cNvPr id="1086" name="Google Shape;1086;p4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44"/>
          <p:cNvGrpSpPr/>
          <p:nvPr/>
        </p:nvGrpSpPr>
        <p:grpSpPr>
          <a:xfrm>
            <a:off x="344419" y="2490873"/>
            <a:ext cx="375507" cy="367925"/>
            <a:chOff x="6657194" y="2434073"/>
            <a:chExt cx="375507" cy="367925"/>
          </a:xfrm>
        </p:grpSpPr>
        <p:sp>
          <p:nvSpPr>
            <p:cNvPr id="1100" name="Google Shape;1100;p4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44"/>
          <p:cNvGrpSpPr/>
          <p:nvPr/>
        </p:nvGrpSpPr>
        <p:grpSpPr>
          <a:xfrm>
            <a:off x="348211" y="1934306"/>
            <a:ext cx="367925" cy="367161"/>
            <a:chOff x="5756399" y="2434456"/>
            <a:chExt cx="367925" cy="367161"/>
          </a:xfrm>
        </p:grpSpPr>
        <p:sp>
          <p:nvSpPr>
            <p:cNvPr id="1104" name="Google Shape;1104;p4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44"/>
          <p:cNvGrpSpPr/>
          <p:nvPr/>
        </p:nvGrpSpPr>
        <p:grpSpPr>
          <a:xfrm>
            <a:off x="345356" y="3017323"/>
            <a:ext cx="373627" cy="367925"/>
            <a:chOff x="7964906" y="2434073"/>
            <a:chExt cx="373627" cy="367925"/>
          </a:xfrm>
        </p:grpSpPr>
        <p:sp>
          <p:nvSpPr>
            <p:cNvPr id="1112" name="Google Shape;1112;p4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44"/>
          <p:cNvSpPr txBox="1"/>
          <p:nvPr>
            <p:ph idx="4294967295" type="title"/>
          </p:nvPr>
        </p:nvSpPr>
        <p:spPr>
          <a:xfrm>
            <a:off x="858725" y="865875"/>
            <a:ext cx="34671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Obesity Dataset</a:t>
            </a:r>
            <a:endParaRPr b="1">
              <a:solidFill>
                <a:srgbClr val="FFFFFF"/>
              </a:solidFill>
              <a:latin typeface="Roboto"/>
              <a:ea typeface="Roboto"/>
              <a:cs typeface="Roboto"/>
              <a:sym typeface="Roboto"/>
            </a:endParaRPr>
          </a:p>
        </p:txBody>
      </p:sp>
      <p:sp>
        <p:nvSpPr>
          <p:cNvPr id="1115" name="Google Shape;1115;p44"/>
          <p:cNvSpPr txBox="1"/>
          <p:nvPr>
            <p:ph idx="4294967295" type="body"/>
          </p:nvPr>
        </p:nvSpPr>
        <p:spPr>
          <a:xfrm>
            <a:off x="1144375" y="1722900"/>
            <a:ext cx="3088200" cy="278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Dataset was taken from Kaggle.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Dataset has around 20,000 rows.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Obesity Status distribution is quite balance.</a:t>
            </a:r>
            <a:endParaRPr sz="1400">
              <a:solidFill>
                <a:srgbClr val="FFFFFF"/>
              </a:solidFill>
              <a:latin typeface="Roboto"/>
              <a:ea typeface="Roboto"/>
              <a:cs typeface="Roboto"/>
              <a:sym typeface="Roboto"/>
            </a:endParaRPr>
          </a:p>
        </p:txBody>
      </p:sp>
      <p:grpSp>
        <p:nvGrpSpPr>
          <p:cNvPr id="1116" name="Google Shape;1116;p44"/>
          <p:cNvGrpSpPr/>
          <p:nvPr/>
        </p:nvGrpSpPr>
        <p:grpSpPr>
          <a:xfrm>
            <a:off x="373062" y="3493825"/>
            <a:ext cx="318231" cy="355470"/>
            <a:chOff x="6219124" y="2902788"/>
            <a:chExt cx="318231" cy="355470"/>
          </a:xfrm>
        </p:grpSpPr>
        <p:sp>
          <p:nvSpPr>
            <p:cNvPr id="1117" name="Google Shape;1117;p4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1" name="Google Shape;1121;p44"/>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pic>
        <p:nvPicPr>
          <p:cNvPr id="1122" name="Google Shape;1122;p44"/>
          <p:cNvPicPr preferRelativeResize="0"/>
          <p:nvPr/>
        </p:nvPicPr>
        <p:blipFill>
          <a:blip r:embed="rId3">
            <a:alphaModFix/>
          </a:blip>
          <a:stretch>
            <a:fillRect/>
          </a:stretch>
        </p:blipFill>
        <p:spPr>
          <a:xfrm>
            <a:off x="4363352" y="739400"/>
            <a:ext cx="4442275" cy="389942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45"/>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128" name="Google Shape;1128;p45"/>
          <p:cNvGrpSpPr/>
          <p:nvPr/>
        </p:nvGrpSpPr>
        <p:grpSpPr>
          <a:xfrm>
            <a:off x="350288" y="1438582"/>
            <a:ext cx="363752" cy="353113"/>
            <a:chOff x="5314188" y="3350032"/>
            <a:chExt cx="363752" cy="353113"/>
          </a:xfrm>
        </p:grpSpPr>
        <p:sp>
          <p:nvSpPr>
            <p:cNvPr id="1129" name="Google Shape;1129;p4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5"/>
          <p:cNvGrpSpPr/>
          <p:nvPr/>
        </p:nvGrpSpPr>
        <p:grpSpPr>
          <a:xfrm>
            <a:off x="348592" y="1008455"/>
            <a:ext cx="367161" cy="287523"/>
            <a:chOff x="4878379" y="2473892"/>
            <a:chExt cx="367161" cy="287523"/>
          </a:xfrm>
        </p:grpSpPr>
        <p:sp>
          <p:nvSpPr>
            <p:cNvPr id="1132" name="Google Shape;1132;p4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45"/>
          <p:cNvGrpSpPr/>
          <p:nvPr/>
        </p:nvGrpSpPr>
        <p:grpSpPr>
          <a:xfrm>
            <a:off x="348008" y="3957867"/>
            <a:ext cx="368308" cy="367033"/>
            <a:chOff x="7100170" y="1500117"/>
            <a:chExt cx="368308" cy="367033"/>
          </a:xfrm>
        </p:grpSpPr>
        <p:sp>
          <p:nvSpPr>
            <p:cNvPr id="1138" name="Google Shape;1138;p4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45"/>
          <p:cNvGrpSpPr/>
          <p:nvPr/>
        </p:nvGrpSpPr>
        <p:grpSpPr>
          <a:xfrm>
            <a:off x="344419" y="2490873"/>
            <a:ext cx="375507" cy="367925"/>
            <a:chOff x="6657194" y="2434073"/>
            <a:chExt cx="375507" cy="367925"/>
          </a:xfrm>
        </p:grpSpPr>
        <p:sp>
          <p:nvSpPr>
            <p:cNvPr id="1152" name="Google Shape;1152;p4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45"/>
          <p:cNvGrpSpPr/>
          <p:nvPr/>
        </p:nvGrpSpPr>
        <p:grpSpPr>
          <a:xfrm>
            <a:off x="348211" y="1934306"/>
            <a:ext cx="367925" cy="367161"/>
            <a:chOff x="5756399" y="2434456"/>
            <a:chExt cx="367925" cy="367161"/>
          </a:xfrm>
        </p:grpSpPr>
        <p:sp>
          <p:nvSpPr>
            <p:cNvPr id="1156" name="Google Shape;1156;p4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45"/>
          <p:cNvGrpSpPr/>
          <p:nvPr/>
        </p:nvGrpSpPr>
        <p:grpSpPr>
          <a:xfrm>
            <a:off x="345356" y="3017323"/>
            <a:ext cx="373627" cy="367925"/>
            <a:chOff x="7964906" y="2434073"/>
            <a:chExt cx="373627" cy="367925"/>
          </a:xfrm>
        </p:grpSpPr>
        <p:sp>
          <p:nvSpPr>
            <p:cNvPr id="1164" name="Google Shape;1164;p4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45"/>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167" name="Google Shape;1167;p45"/>
          <p:cNvSpPr txBox="1"/>
          <p:nvPr>
            <p:ph idx="4294967295" type="body"/>
          </p:nvPr>
        </p:nvSpPr>
        <p:spPr>
          <a:xfrm>
            <a:off x="1144375" y="1722900"/>
            <a:ext cx="3088200" cy="278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FFFFFF"/>
                </a:solidFill>
              </a:rPr>
              <a:t>Body Mass Index is a person’s weight in kilograms divided by the square of height in meters. A high BMI can indicate high obesity.</a:t>
            </a:r>
            <a:endParaRPr sz="1600">
              <a:solidFill>
                <a:srgbClr val="FFFFFF"/>
              </a:solidFill>
              <a:latin typeface="Roboto"/>
              <a:ea typeface="Roboto"/>
              <a:cs typeface="Roboto"/>
              <a:sym typeface="Roboto"/>
            </a:endParaRPr>
          </a:p>
        </p:txBody>
      </p:sp>
      <p:sp>
        <p:nvSpPr>
          <p:cNvPr id="1168" name="Google Shape;1168;p45"/>
          <p:cNvSpPr txBox="1"/>
          <p:nvPr>
            <p:ph idx="4294967295" type="title"/>
          </p:nvPr>
        </p:nvSpPr>
        <p:spPr>
          <a:xfrm>
            <a:off x="858725" y="865875"/>
            <a:ext cx="34671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BMI?</a:t>
            </a:r>
            <a:endParaRPr b="1">
              <a:solidFill>
                <a:srgbClr val="FFFFFF"/>
              </a:solidFill>
              <a:latin typeface="Roboto"/>
              <a:ea typeface="Roboto"/>
              <a:cs typeface="Roboto"/>
              <a:sym typeface="Roboto"/>
            </a:endParaRPr>
          </a:p>
        </p:txBody>
      </p:sp>
      <p:pic>
        <p:nvPicPr>
          <p:cNvPr id="1169" name="Google Shape;1169;p45"/>
          <p:cNvPicPr preferRelativeResize="0"/>
          <p:nvPr/>
        </p:nvPicPr>
        <p:blipFill>
          <a:blip r:embed="rId3">
            <a:alphaModFix/>
          </a:blip>
          <a:stretch>
            <a:fillRect/>
          </a:stretch>
        </p:blipFill>
        <p:spPr>
          <a:xfrm>
            <a:off x="4325825" y="1791700"/>
            <a:ext cx="4715350" cy="1381165"/>
          </a:xfrm>
          <a:prstGeom prst="rect">
            <a:avLst/>
          </a:prstGeom>
          <a:noFill/>
          <a:ln cap="flat" cmpd="sng" w="38100">
            <a:solidFill>
              <a:schemeClr val="dk2"/>
            </a:solidFill>
            <a:prstDash val="solid"/>
            <a:round/>
            <a:headEnd len="sm" w="sm" type="none"/>
            <a:tailEnd len="sm" w="sm" type="none"/>
          </a:ln>
        </p:spPr>
      </p:pic>
      <p:grpSp>
        <p:nvGrpSpPr>
          <p:cNvPr id="1170" name="Google Shape;1170;p45"/>
          <p:cNvGrpSpPr/>
          <p:nvPr/>
        </p:nvGrpSpPr>
        <p:grpSpPr>
          <a:xfrm>
            <a:off x="373062" y="3493825"/>
            <a:ext cx="318231" cy="355470"/>
            <a:chOff x="6219124" y="2902788"/>
            <a:chExt cx="318231" cy="355470"/>
          </a:xfrm>
        </p:grpSpPr>
        <p:sp>
          <p:nvSpPr>
            <p:cNvPr id="1171" name="Google Shape;1171;p4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5" name="Google Shape;1175;p4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46"/>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182" name="Google Shape;1182;p46"/>
          <p:cNvGrpSpPr/>
          <p:nvPr/>
        </p:nvGrpSpPr>
        <p:grpSpPr>
          <a:xfrm>
            <a:off x="350288" y="1438582"/>
            <a:ext cx="363752" cy="353113"/>
            <a:chOff x="5314188" y="3350032"/>
            <a:chExt cx="363752" cy="353113"/>
          </a:xfrm>
        </p:grpSpPr>
        <p:sp>
          <p:nvSpPr>
            <p:cNvPr id="1183" name="Google Shape;1183;p4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46"/>
          <p:cNvGrpSpPr/>
          <p:nvPr/>
        </p:nvGrpSpPr>
        <p:grpSpPr>
          <a:xfrm>
            <a:off x="348592" y="1008455"/>
            <a:ext cx="367161" cy="287523"/>
            <a:chOff x="4878379" y="2473892"/>
            <a:chExt cx="367161" cy="287523"/>
          </a:xfrm>
        </p:grpSpPr>
        <p:sp>
          <p:nvSpPr>
            <p:cNvPr id="1186" name="Google Shape;1186;p4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6"/>
          <p:cNvGrpSpPr/>
          <p:nvPr/>
        </p:nvGrpSpPr>
        <p:grpSpPr>
          <a:xfrm>
            <a:off x="348008" y="3957867"/>
            <a:ext cx="368308" cy="367033"/>
            <a:chOff x="7100170" y="1500117"/>
            <a:chExt cx="368308" cy="367033"/>
          </a:xfrm>
        </p:grpSpPr>
        <p:sp>
          <p:nvSpPr>
            <p:cNvPr id="1192" name="Google Shape;1192;p4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46"/>
          <p:cNvGrpSpPr/>
          <p:nvPr/>
        </p:nvGrpSpPr>
        <p:grpSpPr>
          <a:xfrm>
            <a:off x="344419" y="2490873"/>
            <a:ext cx="375507" cy="367925"/>
            <a:chOff x="6657194" y="2434073"/>
            <a:chExt cx="375507" cy="367925"/>
          </a:xfrm>
        </p:grpSpPr>
        <p:sp>
          <p:nvSpPr>
            <p:cNvPr id="1206" name="Google Shape;1206;p4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46"/>
          <p:cNvGrpSpPr/>
          <p:nvPr/>
        </p:nvGrpSpPr>
        <p:grpSpPr>
          <a:xfrm>
            <a:off x="348211" y="1934306"/>
            <a:ext cx="367925" cy="367161"/>
            <a:chOff x="5756399" y="2434456"/>
            <a:chExt cx="367925" cy="367161"/>
          </a:xfrm>
        </p:grpSpPr>
        <p:sp>
          <p:nvSpPr>
            <p:cNvPr id="1210" name="Google Shape;1210;p4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46"/>
          <p:cNvGrpSpPr/>
          <p:nvPr/>
        </p:nvGrpSpPr>
        <p:grpSpPr>
          <a:xfrm>
            <a:off x="345356" y="3017323"/>
            <a:ext cx="373627" cy="367925"/>
            <a:chOff x="7964906" y="2434073"/>
            <a:chExt cx="373627" cy="367925"/>
          </a:xfrm>
        </p:grpSpPr>
        <p:sp>
          <p:nvSpPr>
            <p:cNvPr id="1218" name="Google Shape;1218;p4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46"/>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221" name="Google Shape;1221;p46"/>
          <p:cNvSpPr txBox="1"/>
          <p:nvPr>
            <p:ph idx="4294967295" type="title"/>
          </p:nvPr>
        </p:nvSpPr>
        <p:spPr>
          <a:xfrm>
            <a:off x="858725" y="865875"/>
            <a:ext cx="34671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BMI?</a:t>
            </a:r>
            <a:endParaRPr b="1">
              <a:solidFill>
                <a:srgbClr val="FFFFFF"/>
              </a:solidFill>
              <a:latin typeface="Roboto"/>
              <a:ea typeface="Roboto"/>
              <a:cs typeface="Roboto"/>
              <a:sym typeface="Roboto"/>
            </a:endParaRPr>
          </a:p>
        </p:txBody>
      </p:sp>
      <p:grpSp>
        <p:nvGrpSpPr>
          <p:cNvPr id="1222" name="Google Shape;1222;p46"/>
          <p:cNvGrpSpPr/>
          <p:nvPr/>
        </p:nvGrpSpPr>
        <p:grpSpPr>
          <a:xfrm>
            <a:off x="373062" y="3493825"/>
            <a:ext cx="318231" cy="355470"/>
            <a:chOff x="6219124" y="2902788"/>
            <a:chExt cx="318231" cy="355470"/>
          </a:xfrm>
        </p:grpSpPr>
        <p:sp>
          <p:nvSpPr>
            <p:cNvPr id="1223" name="Google Shape;1223;p4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46"/>
          <p:cNvSpPr txBox="1"/>
          <p:nvPr>
            <p:ph idx="4294967295" type="body"/>
          </p:nvPr>
        </p:nvSpPr>
        <p:spPr>
          <a:xfrm>
            <a:off x="968925" y="2688250"/>
            <a:ext cx="1230900" cy="3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3"/>
              </a:rPr>
              <a:t>www.nbcnews.com</a:t>
            </a:r>
            <a:endParaRPr sz="1000">
              <a:solidFill>
                <a:schemeClr val="dk2"/>
              </a:solidFill>
            </a:endParaRPr>
          </a:p>
        </p:txBody>
      </p:sp>
      <p:pic>
        <p:nvPicPr>
          <p:cNvPr id="1228" name="Google Shape;1228;p46"/>
          <p:cNvPicPr preferRelativeResize="0"/>
          <p:nvPr/>
        </p:nvPicPr>
        <p:blipFill rotWithShape="1">
          <a:blip r:embed="rId4">
            <a:alphaModFix/>
          </a:blip>
          <a:srcRect b="8140" l="0" r="1536" t="9636"/>
          <a:stretch/>
        </p:blipFill>
        <p:spPr>
          <a:xfrm>
            <a:off x="1026050" y="1438575"/>
            <a:ext cx="6446975" cy="1271550"/>
          </a:xfrm>
          <a:prstGeom prst="rect">
            <a:avLst/>
          </a:prstGeom>
          <a:noFill/>
          <a:ln>
            <a:noFill/>
          </a:ln>
        </p:spPr>
      </p:pic>
      <p:pic>
        <p:nvPicPr>
          <p:cNvPr id="1229" name="Google Shape;1229;p46"/>
          <p:cNvPicPr preferRelativeResize="0"/>
          <p:nvPr/>
        </p:nvPicPr>
        <p:blipFill>
          <a:blip r:embed="rId5">
            <a:alphaModFix/>
          </a:blip>
          <a:stretch>
            <a:fillRect/>
          </a:stretch>
        </p:blipFill>
        <p:spPr>
          <a:xfrm>
            <a:off x="2113900" y="3079713"/>
            <a:ext cx="6495324" cy="1099350"/>
          </a:xfrm>
          <a:prstGeom prst="rect">
            <a:avLst/>
          </a:prstGeom>
          <a:noFill/>
          <a:ln>
            <a:noFill/>
          </a:ln>
        </p:spPr>
      </p:pic>
      <p:sp>
        <p:nvSpPr>
          <p:cNvPr id="1230" name="Google Shape;1230;p4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6"/>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
        <p:nvSpPr>
          <p:cNvPr id="1232" name="Google Shape;1232;p46"/>
          <p:cNvSpPr txBox="1"/>
          <p:nvPr>
            <p:ph idx="4294967295" type="body"/>
          </p:nvPr>
        </p:nvSpPr>
        <p:spPr>
          <a:xfrm>
            <a:off x="2037700" y="4164788"/>
            <a:ext cx="1701600" cy="3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6"/>
              </a:rPr>
              <a:t>www.businessinsider.com</a:t>
            </a:r>
            <a:endParaRPr sz="10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4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238" name="Google Shape;1238;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39" name="Google Shape;123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0" name="Google Shape;1240;p4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
        <p:nvSpPr>
          <p:cNvPr id="1242" name="Google Shape;1242;p47"/>
          <p:cNvSpPr txBox="1"/>
          <p:nvPr/>
        </p:nvSpPr>
        <p:spPr>
          <a:xfrm>
            <a:off x="323275" y="821250"/>
            <a:ext cx="8233500" cy="538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Roboto Medium"/>
                <a:ea typeface="Roboto Medium"/>
                <a:cs typeface="Roboto Medium"/>
                <a:sym typeface="Roboto Medium"/>
              </a:rPr>
              <a:t>Weight and Height Distribution by Obesity Status</a:t>
            </a:r>
            <a:endParaRPr sz="2300">
              <a:solidFill>
                <a:srgbClr val="FFFFFF"/>
              </a:solidFill>
              <a:latin typeface="Roboto Medium"/>
              <a:ea typeface="Roboto Medium"/>
              <a:cs typeface="Roboto Medium"/>
              <a:sym typeface="Roboto Medium"/>
            </a:endParaRPr>
          </a:p>
        </p:txBody>
      </p:sp>
      <p:pic>
        <p:nvPicPr>
          <p:cNvPr id="1243" name="Google Shape;1243;p47"/>
          <p:cNvPicPr preferRelativeResize="0"/>
          <p:nvPr/>
        </p:nvPicPr>
        <p:blipFill>
          <a:blip r:embed="rId3">
            <a:alphaModFix/>
          </a:blip>
          <a:stretch>
            <a:fillRect/>
          </a:stretch>
        </p:blipFill>
        <p:spPr>
          <a:xfrm>
            <a:off x="305925" y="1536309"/>
            <a:ext cx="8532150" cy="310774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0"/>
          <p:cNvPicPr preferRelativeResize="0"/>
          <p:nvPr/>
        </p:nvPicPr>
        <p:blipFill>
          <a:blip r:embed="rId3">
            <a:alphaModFix/>
          </a:blip>
          <a:stretch>
            <a:fillRect/>
          </a:stretch>
        </p:blipFill>
        <p:spPr>
          <a:xfrm>
            <a:off x="1979625" y="-292225"/>
            <a:ext cx="5143501" cy="5143501"/>
          </a:xfrm>
          <a:prstGeom prst="rect">
            <a:avLst/>
          </a:prstGeom>
          <a:noFill/>
          <a:ln>
            <a:noFill/>
          </a:ln>
        </p:spPr>
      </p:pic>
      <p:sp>
        <p:nvSpPr>
          <p:cNvPr id="307" name="Google Shape;307;p30"/>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08" name="Google Shape;308;p30"/>
          <p:cNvSpPr txBox="1"/>
          <p:nvPr>
            <p:ph idx="1" type="subTitle"/>
          </p:nvPr>
        </p:nvSpPr>
        <p:spPr>
          <a:xfrm>
            <a:off x="-41325" y="3921250"/>
            <a:ext cx="9185400" cy="384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rPr>
              <a:t>DSI-SG-42 | Michael King Sutanto | Eugene Matthew Cheong | Pius Yee</a:t>
            </a:r>
            <a:endParaRPr sz="1300">
              <a:solidFill>
                <a:srgbClr val="FFFFFF"/>
              </a:solidFill>
            </a:endParaRPr>
          </a:p>
        </p:txBody>
      </p:sp>
      <p:grpSp>
        <p:nvGrpSpPr>
          <p:cNvPr id="309" name="Google Shape;309;p30"/>
          <p:cNvGrpSpPr/>
          <p:nvPr/>
        </p:nvGrpSpPr>
        <p:grpSpPr>
          <a:xfrm>
            <a:off x="3401088" y="4475332"/>
            <a:ext cx="363752" cy="353113"/>
            <a:chOff x="5314188" y="3350032"/>
            <a:chExt cx="363752" cy="353113"/>
          </a:xfrm>
        </p:grpSpPr>
        <p:sp>
          <p:nvSpPr>
            <p:cNvPr id="310" name="Google Shape;310;p3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30"/>
          <p:cNvGrpSpPr/>
          <p:nvPr/>
        </p:nvGrpSpPr>
        <p:grpSpPr>
          <a:xfrm>
            <a:off x="2856804" y="4547942"/>
            <a:ext cx="367161" cy="287523"/>
            <a:chOff x="4878379" y="2473892"/>
            <a:chExt cx="367161" cy="287523"/>
          </a:xfrm>
        </p:grpSpPr>
        <p:sp>
          <p:nvSpPr>
            <p:cNvPr id="313" name="Google Shape;313;p3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30"/>
          <p:cNvGrpSpPr/>
          <p:nvPr/>
        </p:nvGrpSpPr>
        <p:grpSpPr>
          <a:xfrm>
            <a:off x="5780070" y="4460967"/>
            <a:ext cx="368308" cy="367033"/>
            <a:chOff x="7100170" y="1500117"/>
            <a:chExt cx="368308" cy="367033"/>
          </a:xfrm>
        </p:grpSpPr>
        <p:sp>
          <p:nvSpPr>
            <p:cNvPr id="319" name="Google Shape;319;p3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30"/>
          <p:cNvGrpSpPr/>
          <p:nvPr/>
        </p:nvGrpSpPr>
        <p:grpSpPr>
          <a:xfrm>
            <a:off x="4314269" y="4460523"/>
            <a:ext cx="375507" cy="367925"/>
            <a:chOff x="6657194" y="2434073"/>
            <a:chExt cx="375507" cy="367925"/>
          </a:xfrm>
        </p:grpSpPr>
        <p:sp>
          <p:nvSpPr>
            <p:cNvPr id="333" name="Google Shape;333;p3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0"/>
          <p:cNvGrpSpPr/>
          <p:nvPr/>
        </p:nvGrpSpPr>
        <p:grpSpPr>
          <a:xfrm>
            <a:off x="3835149" y="4468306"/>
            <a:ext cx="367925" cy="367161"/>
            <a:chOff x="5756399" y="2434456"/>
            <a:chExt cx="367925" cy="367161"/>
          </a:xfrm>
        </p:grpSpPr>
        <p:sp>
          <p:nvSpPr>
            <p:cNvPr id="337" name="Google Shape;337;p3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0"/>
          <p:cNvGrpSpPr/>
          <p:nvPr/>
        </p:nvGrpSpPr>
        <p:grpSpPr>
          <a:xfrm>
            <a:off x="4800981" y="4460523"/>
            <a:ext cx="373627" cy="367925"/>
            <a:chOff x="7964906" y="2434073"/>
            <a:chExt cx="373627" cy="367925"/>
          </a:xfrm>
        </p:grpSpPr>
        <p:sp>
          <p:nvSpPr>
            <p:cNvPr id="345" name="Google Shape;345;p3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 name="Google Shape;347;p30"/>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348" name="Google Shape;348;p30"/>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sp>
        <p:nvSpPr>
          <p:cNvPr id="349" name="Google Shape;349;p3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0" name="Google Shape;35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3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grpSp>
        <p:nvGrpSpPr>
          <p:cNvPr id="353" name="Google Shape;353;p30"/>
          <p:cNvGrpSpPr/>
          <p:nvPr/>
        </p:nvGrpSpPr>
        <p:grpSpPr>
          <a:xfrm>
            <a:off x="5318224" y="4466750"/>
            <a:ext cx="318231" cy="355470"/>
            <a:chOff x="6219124" y="2902788"/>
            <a:chExt cx="318231" cy="355470"/>
          </a:xfrm>
        </p:grpSpPr>
        <p:sp>
          <p:nvSpPr>
            <p:cNvPr id="354" name="Google Shape;354;p3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48"/>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249" name="Google Shape;1249;p48"/>
          <p:cNvGrpSpPr/>
          <p:nvPr/>
        </p:nvGrpSpPr>
        <p:grpSpPr>
          <a:xfrm>
            <a:off x="350288" y="1438582"/>
            <a:ext cx="363752" cy="353113"/>
            <a:chOff x="5314188" y="3350032"/>
            <a:chExt cx="363752" cy="353113"/>
          </a:xfrm>
        </p:grpSpPr>
        <p:sp>
          <p:nvSpPr>
            <p:cNvPr id="1250" name="Google Shape;1250;p4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48"/>
          <p:cNvGrpSpPr/>
          <p:nvPr/>
        </p:nvGrpSpPr>
        <p:grpSpPr>
          <a:xfrm>
            <a:off x="348592" y="1008455"/>
            <a:ext cx="367161" cy="287523"/>
            <a:chOff x="4878379" y="2473892"/>
            <a:chExt cx="367161" cy="287523"/>
          </a:xfrm>
        </p:grpSpPr>
        <p:sp>
          <p:nvSpPr>
            <p:cNvPr id="1253" name="Google Shape;1253;p4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48"/>
          <p:cNvGrpSpPr/>
          <p:nvPr/>
        </p:nvGrpSpPr>
        <p:grpSpPr>
          <a:xfrm>
            <a:off x="348008" y="3957867"/>
            <a:ext cx="368308" cy="367033"/>
            <a:chOff x="7100170" y="1500117"/>
            <a:chExt cx="368308" cy="367033"/>
          </a:xfrm>
        </p:grpSpPr>
        <p:sp>
          <p:nvSpPr>
            <p:cNvPr id="1259" name="Google Shape;1259;p4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8"/>
          <p:cNvGrpSpPr/>
          <p:nvPr/>
        </p:nvGrpSpPr>
        <p:grpSpPr>
          <a:xfrm>
            <a:off x="344419" y="2490873"/>
            <a:ext cx="375507" cy="367925"/>
            <a:chOff x="6657194" y="2434073"/>
            <a:chExt cx="375507" cy="367925"/>
          </a:xfrm>
        </p:grpSpPr>
        <p:sp>
          <p:nvSpPr>
            <p:cNvPr id="1273" name="Google Shape;1273;p4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48"/>
          <p:cNvGrpSpPr/>
          <p:nvPr/>
        </p:nvGrpSpPr>
        <p:grpSpPr>
          <a:xfrm>
            <a:off x="348211" y="1934306"/>
            <a:ext cx="367925" cy="367161"/>
            <a:chOff x="5756399" y="2434456"/>
            <a:chExt cx="367925" cy="367161"/>
          </a:xfrm>
        </p:grpSpPr>
        <p:sp>
          <p:nvSpPr>
            <p:cNvPr id="1277" name="Google Shape;1277;p4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48"/>
          <p:cNvGrpSpPr/>
          <p:nvPr/>
        </p:nvGrpSpPr>
        <p:grpSpPr>
          <a:xfrm>
            <a:off x="345356" y="3017323"/>
            <a:ext cx="373627" cy="367925"/>
            <a:chOff x="7964906" y="2434073"/>
            <a:chExt cx="373627" cy="367925"/>
          </a:xfrm>
        </p:grpSpPr>
        <p:sp>
          <p:nvSpPr>
            <p:cNvPr id="1285" name="Google Shape;1285;p4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48"/>
          <p:cNvSpPr/>
          <p:nvPr/>
        </p:nvSpPr>
        <p:spPr>
          <a:xfrm>
            <a:off x="-193725" y="307700"/>
            <a:ext cx="93996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288" name="Google Shape;1288;p48"/>
          <p:cNvSpPr txBox="1"/>
          <p:nvPr>
            <p:ph idx="4294967295" type="title"/>
          </p:nvPr>
        </p:nvSpPr>
        <p:spPr>
          <a:xfrm>
            <a:off x="1163525" y="713475"/>
            <a:ext cx="5792700" cy="9693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rPr>
              <a:t>BMI Distribution by Obesity Status</a:t>
            </a:r>
            <a:endParaRPr sz="2300">
              <a:solidFill>
                <a:srgbClr val="FFFFFF"/>
              </a:solidFill>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grpSp>
        <p:nvGrpSpPr>
          <p:cNvPr id="1289" name="Google Shape;1289;p48"/>
          <p:cNvGrpSpPr/>
          <p:nvPr/>
        </p:nvGrpSpPr>
        <p:grpSpPr>
          <a:xfrm>
            <a:off x="373062" y="3493825"/>
            <a:ext cx="318231" cy="355470"/>
            <a:chOff x="6219124" y="2902788"/>
            <a:chExt cx="318231" cy="355470"/>
          </a:xfrm>
        </p:grpSpPr>
        <p:sp>
          <p:nvSpPr>
            <p:cNvPr id="1290" name="Google Shape;1290;p4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4" name="Google Shape;1294;p4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pic>
        <p:nvPicPr>
          <p:cNvPr id="1296" name="Google Shape;1296;p48"/>
          <p:cNvPicPr preferRelativeResize="0"/>
          <p:nvPr/>
        </p:nvPicPr>
        <p:blipFill>
          <a:blip r:embed="rId3">
            <a:alphaModFix/>
          </a:blip>
          <a:stretch>
            <a:fillRect/>
          </a:stretch>
        </p:blipFill>
        <p:spPr>
          <a:xfrm>
            <a:off x="1290294" y="1335775"/>
            <a:ext cx="5720449" cy="3684490"/>
          </a:xfrm>
          <a:prstGeom prst="rect">
            <a:avLst/>
          </a:prstGeom>
          <a:noFill/>
          <a:ln cap="flat" cmpd="sng" w="38100">
            <a:solidFill>
              <a:schemeClr val="dk2"/>
            </a:solidFill>
            <a:prstDash val="solid"/>
            <a:round/>
            <a:headEnd len="sm" w="sm" type="none"/>
            <a:tailEnd len="sm" w="sm" type="none"/>
          </a:ln>
        </p:spPr>
      </p:pic>
      <p:sp>
        <p:nvSpPr>
          <p:cNvPr id="1297" name="Google Shape;1297;p48"/>
          <p:cNvSpPr/>
          <p:nvPr/>
        </p:nvSpPr>
        <p:spPr>
          <a:xfrm>
            <a:off x="3043950" y="4213050"/>
            <a:ext cx="2014620" cy="478625"/>
          </a:xfrm>
          <a:custGeom>
            <a:rect b="b" l="l" r="r" t="t"/>
            <a:pathLst>
              <a:path extrusionOk="0" h="19145" w="78581">
                <a:moveTo>
                  <a:pt x="0" y="19145"/>
                </a:moveTo>
                <a:lnTo>
                  <a:pt x="78581" y="19145"/>
                </a:lnTo>
                <a:lnTo>
                  <a:pt x="78581" y="15430"/>
                </a:lnTo>
                <a:lnTo>
                  <a:pt x="39719" y="1429"/>
                </a:lnTo>
                <a:lnTo>
                  <a:pt x="24574" y="0"/>
                </a:lnTo>
                <a:lnTo>
                  <a:pt x="0" y="15145"/>
                </a:lnTo>
                <a:close/>
              </a:path>
            </a:pathLst>
          </a:custGeom>
          <a:noFill/>
          <a:ln cap="flat" cmpd="sng" w="38100">
            <a:solidFill>
              <a:srgbClr val="FF9900"/>
            </a:solidFill>
            <a:prstDash val="solid"/>
            <a:round/>
            <a:headEnd len="med" w="med" type="none"/>
            <a:tailEnd len="med" w="med"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49"/>
          <p:cNvPicPr preferRelativeResize="0"/>
          <p:nvPr/>
        </p:nvPicPr>
        <p:blipFill>
          <a:blip r:embed="rId3">
            <a:alphaModFix/>
          </a:blip>
          <a:stretch>
            <a:fillRect/>
          </a:stretch>
        </p:blipFill>
        <p:spPr>
          <a:xfrm>
            <a:off x="1877975" y="1134950"/>
            <a:ext cx="5388049" cy="3679925"/>
          </a:xfrm>
          <a:prstGeom prst="rect">
            <a:avLst/>
          </a:prstGeom>
          <a:noFill/>
          <a:ln cap="flat" cmpd="sng" w="19050">
            <a:solidFill>
              <a:schemeClr val="dk2"/>
            </a:solidFill>
            <a:prstDash val="solid"/>
            <a:round/>
            <a:headEnd len="sm" w="sm" type="none"/>
            <a:tailEnd len="sm" w="sm" type="none"/>
          </a:ln>
        </p:spPr>
      </p:pic>
      <p:pic>
        <p:nvPicPr>
          <p:cNvPr id="1303" name="Google Shape;1303;p49"/>
          <p:cNvPicPr preferRelativeResize="0"/>
          <p:nvPr/>
        </p:nvPicPr>
        <p:blipFill>
          <a:blip r:embed="rId4">
            <a:alphaModFix/>
          </a:blip>
          <a:stretch>
            <a:fillRect/>
          </a:stretch>
        </p:blipFill>
        <p:spPr>
          <a:xfrm>
            <a:off x="5875400" y="307251"/>
            <a:ext cx="2548600" cy="746498"/>
          </a:xfrm>
          <a:prstGeom prst="rect">
            <a:avLst/>
          </a:prstGeom>
          <a:noFill/>
          <a:ln cap="flat" cmpd="sng" w="19050">
            <a:solidFill>
              <a:schemeClr val="dk2"/>
            </a:solidFill>
            <a:prstDash val="solid"/>
            <a:round/>
            <a:headEnd len="sm" w="sm" type="none"/>
            <a:tailEnd len="sm" w="sm" type="none"/>
          </a:ln>
        </p:spPr>
      </p:pic>
      <p:sp>
        <p:nvSpPr>
          <p:cNvPr id="1304" name="Google Shape;130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5" name="Google Shape;1305;p49"/>
          <p:cNvSpPr txBox="1"/>
          <p:nvPr>
            <p:ph type="title"/>
          </p:nvPr>
        </p:nvSpPr>
        <p:spPr>
          <a:xfrm>
            <a:off x="1087325" y="484875"/>
            <a:ext cx="5792700" cy="9693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FFFFFF"/>
                </a:solidFill>
              </a:rPr>
              <a:t>BMI Above 30 and Not Obese</a:t>
            </a:r>
            <a:endParaRPr sz="2300">
              <a:solidFill>
                <a:srgbClr val="FFFFFF"/>
              </a:solidFill>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1306" name="Google Shape;1306;p49"/>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307" name="Google Shape;1307;p49"/>
          <p:cNvGrpSpPr/>
          <p:nvPr/>
        </p:nvGrpSpPr>
        <p:grpSpPr>
          <a:xfrm>
            <a:off x="350288" y="1438582"/>
            <a:ext cx="363752" cy="353113"/>
            <a:chOff x="5314188" y="3350032"/>
            <a:chExt cx="363752" cy="353113"/>
          </a:xfrm>
        </p:grpSpPr>
        <p:sp>
          <p:nvSpPr>
            <p:cNvPr id="1308" name="Google Shape;1308;p4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49"/>
          <p:cNvGrpSpPr/>
          <p:nvPr/>
        </p:nvGrpSpPr>
        <p:grpSpPr>
          <a:xfrm>
            <a:off x="348592" y="1008455"/>
            <a:ext cx="367161" cy="287523"/>
            <a:chOff x="4878379" y="2473892"/>
            <a:chExt cx="367161" cy="287523"/>
          </a:xfrm>
        </p:grpSpPr>
        <p:sp>
          <p:nvSpPr>
            <p:cNvPr id="1311" name="Google Shape;1311;p4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49"/>
          <p:cNvGrpSpPr/>
          <p:nvPr/>
        </p:nvGrpSpPr>
        <p:grpSpPr>
          <a:xfrm>
            <a:off x="348008" y="3957867"/>
            <a:ext cx="368308" cy="367033"/>
            <a:chOff x="7100170" y="1500117"/>
            <a:chExt cx="368308" cy="367033"/>
          </a:xfrm>
        </p:grpSpPr>
        <p:sp>
          <p:nvSpPr>
            <p:cNvPr id="1317" name="Google Shape;1317;p4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49"/>
          <p:cNvGrpSpPr/>
          <p:nvPr/>
        </p:nvGrpSpPr>
        <p:grpSpPr>
          <a:xfrm>
            <a:off x="344419" y="2490873"/>
            <a:ext cx="375507" cy="367925"/>
            <a:chOff x="6657194" y="2434073"/>
            <a:chExt cx="375507" cy="367925"/>
          </a:xfrm>
        </p:grpSpPr>
        <p:sp>
          <p:nvSpPr>
            <p:cNvPr id="1331" name="Google Shape;1331;p4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49"/>
          <p:cNvGrpSpPr/>
          <p:nvPr/>
        </p:nvGrpSpPr>
        <p:grpSpPr>
          <a:xfrm>
            <a:off x="348211" y="1934306"/>
            <a:ext cx="367925" cy="367161"/>
            <a:chOff x="5756399" y="2434456"/>
            <a:chExt cx="367925" cy="367161"/>
          </a:xfrm>
        </p:grpSpPr>
        <p:sp>
          <p:nvSpPr>
            <p:cNvPr id="1335" name="Google Shape;1335;p4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49"/>
          <p:cNvGrpSpPr/>
          <p:nvPr/>
        </p:nvGrpSpPr>
        <p:grpSpPr>
          <a:xfrm>
            <a:off x="345356" y="3017323"/>
            <a:ext cx="373627" cy="367925"/>
            <a:chOff x="7964906" y="2434073"/>
            <a:chExt cx="373627" cy="367925"/>
          </a:xfrm>
        </p:grpSpPr>
        <p:sp>
          <p:nvSpPr>
            <p:cNvPr id="1343" name="Google Shape;1343;p4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49"/>
          <p:cNvGrpSpPr/>
          <p:nvPr/>
        </p:nvGrpSpPr>
        <p:grpSpPr>
          <a:xfrm>
            <a:off x="373062" y="3493825"/>
            <a:ext cx="318231" cy="355470"/>
            <a:chOff x="6219124" y="2902788"/>
            <a:chExt cx="318231" cy="355470"/>
          </a:xfrm>
        </p:grpSpPr>
        <p:sp>
          <p:nvSpPr>
            <p:cNvPr id="1346" name="Google Shape;1346;p4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pic>
        <p:nvPicPr>
          <p:cNvPr id="1353" name="Google Shape;1353;p50"/>
          <p:cNvPicPr preferRelativeResize="0"/>
          <p:nvPr/>
        </p:nvPicPr>
        <p:blipFill>
          <a:blip r:embed="rId3">
            <a:alphaModFix/>
          </a:blip>
          <a:stretch>
            <a:fillRect/>
          </a:stretch>
        </p:blipFill>
        <p:spPr>
          <a:xfrm>
            <a:off x="2701460" y="1017725"/>
            <a:ext cx="3741079" cy="3897174"/>
          </a:xfrm>
          <a:prstGeom prst="rect">
            <a:avLst/>
          </a:prstGeom>
          <a:noFill/>
          <a:ln cap="flat" cmpd="sng" w="19050">
            <a:solidFill>
              <a:schemeClr val="dk2"/>
            </a:solidFill>
            <a:prstDash val="solid"/>
            <a:round/>
            <a:headEnd len="sm" w="sm" type="none"/>
            <a:tailEnd len="sm" w="sm" type="none"/>
          </a:ln>
        </p:spPr>
      </p:pic>
      <p:pic>
        <p:nvPicPr>
          <p:cNvPr id="1354" name="Google Shape;1354;p50"/>
          <p:cNvPicPr preferRelativeResize="0"/>
          <p:nvPr/>
        </p:nvPicPr>
        <p:blipFill>
          <a:blip r:embed="rId4">
            <a:alphaModFix/>
          </a:blip>
          <a:stretch>
            <a:fillRect/>
          </a:stretch>
        </p:blipFill>
        <p:spPr>
          <a:xfrm>
            <a:off x="5875400" y="307251"/>
            <a:ext cx="2548600" cy="746498"/>
          </a:xfrm>
          <a:prstGeom prst="rect">
            <a:avLst/>
          </a:prstGeom>
          <a:noFill/>
          <a:ln cap="flat" cmpd="sng" w="19050">
            <a:solidFill>
              <a:schemeClr val="dk2"/>
            </a:solidFill>
            <a:prstDash val="solid"/>
            <a:round/>
            <a:headEnd len="sm" w="sm" type="none"/>
            <a:tailEnd len="sm" w="sm" type="none"/>
          </a:ln>
        </p:spPr>
      </p:pic>
      <p:sp>
        <p:nvSpPr>
          <p:cNvPr id="1355" name="Google Shape;135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6" name="Google Shape;1356;p50"/>
          <p:cNvSpPr txBox="1"/>
          <p:nvPr>
            <p:ph type="title"/>
          </p:nvPr>
        </p:nvSpPr>
        <p:spPr>
          <a:xfrm>
            <a:off x="1087325" y="484875"/>
            <a:ext cx="5792700" cy="9693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FFFFFF"/>
                </a:solidFill>
              </a:rPr>
              <a:t>BMI Above 35 and Not Obese</a:t>
            </a:r>
            <a:endParaRPr sz="2300">
              <a:solidFill>
                <a:srgbClr val="FFFFFF"/>
              </a:solidFill>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1357" name="Google Shape;1357;p50"/>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358" name="Google Shape;1358;p50"/>
          <p:cNvGrpSpPr/>
          <p:nvPr/>
        </p:nvGrpSpPr>
        <p:grpSpPr>
          <a:xfrm>
            <a:off x="350288" y="1438582"/>
            <a:ext cx="363752" cy="353113"/>
            <a:chOff x="5314188" y="3350032"/>
            <a:chExt cx="363752" cy="353113"/>
          </a:xfrm>
        </p:grpSpPr>
        <p:sp>
          <p:nvSpPr>
            <p:cNvPr id="1359" name="Google Shape;1359;p5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50"/>
          <p:cNvGrpSpPr/>
          <p:nvPr/>
        </p:nvGrpSpPr>
        <p:grpSpPr>
          <a:xfrm>
            <a:off x="348592" y="1008455"/>
            <a:ext cx="367161" cy="287523"/>
            <a:chOff x="4878379" y="2473892"/>
            <a:chExt cx="367161" cy="287523"/>
          </a:xfrm>
        </p:grpSpPr>
        <p:sp>
          <p:nvSpPr>
            <p:cNvPr id="1362" name="Google Shape;1362;p5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50"/>
          <p:cNvGrpSpPr/>
          <p:nvPr/>
        </p:nvGrpSpPr>
        <p:grpSpPr>
          <a:xfrm>
            <a:off x="348008" y="3957867"/>
            <a:ext cx="368308" cy="367033"/>
            <a:chOff x="7100170" y="1500117"/>
            <a:chExt cx="368308" cy="367033"/>
          </a:xfrm>
        </p:grpSpPr>
        <p:sp>
          <p:nvSpPr>
            <p:cNvPr id="1368" name="Google Shape;1368;p5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0"/>
          <p:cNvGrpSpPr/>
          <p:nvPr/>
        </p:nvGrpSpPr>
        <p:grpSpPr>
          <a:xfrm>
            <a:off x="344419" y="2490873"/>
            <a:ext cx="375507" cy="367925"/>
            <a:chOff x="6657194" y="2434073"/>
            <a:chExt cx="375507" cy="367925"/>
          </a:xfrm>
        </p:grpSpPr>
        <p:sp>
          <p:nvSpPr>
            <p:cNvPr id="1382" name="Google Shape;1382;p5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0"/>
          <p:cNvGrpSpPr/>
          <p:nvPr/>
        </p:nvGrpSpPr>
        <p:grpSpPr>
          <a:xfrm>
            <a:off x="348211" y="1934306"/>
            <a:ext cx="367925" cy="367161"/>
            <a:chOff x="5756399" y="2434456"/>
            <a:chExt cx="367925" cy="367161"/>
          </a:xfrm>
        </p:grpSpPr>
        <p:sp>
          <p:nvSpPr>
            <p:cNvPr id="1386" name="Google Shape;1386;p5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50"/>
          <p:cNvGrpSpPr/>
          <p:nvPr/>
        </p:nvGrpSpPr>
        <p:grpSpPr>
          <a:xfrm>
            <a:off x="345356" y="3017323"/>
            <a:ext cx="373627" cy="367925"/>
            <a:chOff x="7964906" y="2434073"/>
            <a:chExt cx="373627" cy="367925"/>
          </a:xfrm>
        </p:grpSpPr>
        <p:sp>
          <p:nvSpPr>
            <p:cNvPr id="1394" name="Google Shape;1394;p5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0"/>
          <p:cNvGrpSpPr/>
          <p:nvPr/>
        </p:nvGrpSpPr>
        <p:grpSpPr>
          <a:xfrm>
            <a:off x="373062" y="3493825"/>
            <a:ext cx="318231" cy="355470"/>
            <a:chOff x="6219124" y="2902788"/>
            <a:chExt cx="318231" cy="355470"/>
          </a:xfrm>
        </p:grpSpPr>
        <p:sp>
          <p:nvSpPr>
            <p:cNvPr id="1397" name="Google Shape;1397;p5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51"/>
          <p:cNvSpPr txBox="1"/>
          <p:nvPr>
            <p:ph type="title"/>
          </p:nvPr>
        </p:nvSpPr>
        <p:spPr>
          <a:xfrm>
            <a:off x="1087325" y="484875"/>
            <a:ext cx="5792700" cy="9693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FFFFFF"/>
                </a:solidFill>
              </a:rPr>
              <a:t>Other Measures / Factors</a:t>
            </a:r>
            <a:endParaRPr sz="2300">
              <a:solidFill>
                <a:srgbClr val="FFFFFF"/>
              </a:solidFill>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p:txBody>
      </p:sp>
      <p:sp>
        <p:nvSpPr>
          <p:cNvPr id="1405" name="Google Shape;1405;p51"/>
          <p:cNvSpPr txBox="1"/>
          <p:nvPr>
            <p:ph idx="1" type="body"/>
          </p:nvPr>
        </p:nvSpPr>
        <p:spPr>
          <a:xfrm>
            <a:off x="1101000" y="941525"/>
            <a:ext cx="6924600" cy="3020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Muscle Mass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Fat mass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Physical Activity</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Waist Circumference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Age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Ethnicity</a:t>
            </a:r>
            <a:endParaRPr sz="1400">
              <a:solidFill>
                <a:srgbClr val="FFFFFF"/>
              </a:solidFill>
              <a:latin typeface="Roboto"/>
              <a:ea typeface="Roboto"/>
              <a:cs typeface="Roboto"/>
              <a:sym typeface="Roboto"/>
            </a:endParaRPr>
          </a:p>
        </p:txBody>
      </p:sp>
      <p:pic>
        <p:nvPicPr>
          <p:cNvPr id="1406" name="Google Shape;1406;p51"/>
          <p:cNvPicPr preferRelativeResize="0"/>
          <p:nvPr/>
        </p:nvPicPr>
        <p:blipFill>
          <a:blip r:embed="rId3">
            <a:alphaModFix/>
          </a:blip>
          <a:stretch>
            <a:fillRect/>
          </a:stretch>
        </p:blipFill>
        <p:spPr>
          <a:xfrm>
            <a:off x="4781950" y="1008449"/>
            <a:ext cx="3035625" cy="1947875"/>
          </a:xfrm>
          <a:prstGeom prst="rect">
            <a:avLst/>
          </a:prstGeom>
          <a:noFill/>
          <a:ln cap="flat" cmpd="sng" w="38100">
            <a:solidFill>
              <a:schemeClr val="dk2"/>
            </a:solidFill>
            <a:prstDash val="solid"/>
            <a:round/>
            <a:headEnd len="sm" w="sm" type="none"/>
            <a:tailEnd len="sm" w="sm" type="none"/>
          </a:ln>
        </p:spPr>
      </p:pic>
      <p:pic>
        <p:nvPicPr>
          <p:cNvPr id="1407" name="Google Shape;1407;p51"/>
          <p:cNvPicPr preferRelativeResize="0"/>
          <p:nvPr/>
        </p:nvPicPr>
        <p:blipFill>
          <a:blip r:embed="rId4">
            <a:alphaModFix/>
          </a:blip>
          <a:stretch>
            <a:fillRect/>
          </a:stretch>
        </p:blipFill>
        <p:spPr>
          <a:xfrm>
            <a:off x="2541375" y="3102700"/>
            <a:ext cx="3481375" cy="1740700"/>
          </a:xfrm>
          <a:prstGeom prst="rect">
            <a:avLst/>
          </a:prstGeom>
          <a:noFill/>
          <a:ln cap="flat" cmpd="sng" w="38100">
            <a:solidFill>
              <a:schemeClr val="dk2"/>
            </a:solidFill>
            <a:prstDash val="solid"/>
            <a:round/>
            <a:headEnd len="sm" w="sm" type="none"/>
            <a:tailEnd len="sm" w="sm" type="none"/>
          </a:ln>
        </p:spPr>
      </p:pic>
      <p:sp>
        <p:nvSpPr>
          <p:cNvPr id="1408" name="Google Shape;140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9" name="Google Shape;1409;p51"/>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410" name="Google Shape;1410;p51"/>
          <p:cNvGrpSpPr/>
          <p:nvPr/>
        </p:nvGrpSpPr>
        <p:grpSpPr>
          <a:xfrm>
            <a:off x="350288" y="1438582"/>
            <a:ext cx="363752" cy="353113"/>
            <a:chOff x="5314188" y="3350032"/>
            <a:chExt cx="363752" cy="353113"/>
          </a:xfrm>
        </p:grpSpPr>
        <p:sp>
          <p:nvSpPr>
            <p:cNvPr id="1411" name="Google Shape;1411;p5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51"/>
          <p:cNvGrpSpPr/>
          <p:nvPr/>
        </p:nvGrpSpPr>
        <p:grpSpPr>
          <a:xfrm>
            <a:off x="348592" y="1008455"/>
            <a:ext cx="367161" cy="287523"/>
            <a:chOff x="4878379" y="2473892"/>
            <a:chExt cx="367161" cy="287523"/>
          </a:xfrm>
        </p:grpSpPr>
        <p:sp>
          <p:nvSpPr>
            <p:cNvPr id="1414" name="Google Shape;1414;p5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51"/>
          <p:cNvGrpSpPr/>
          <p:nvPr/>
        </p:nvGrpSpPr>
        <p:grpSpPr>
          <a:xfrm>
            <a:off x="348008" y="3957867"/>
            <a:ext cx="368308" cy="367033"/>
            <a:chOff x="7100170" y="1500117"/>
            <a:chExt cx="368308" cy="367033"/>
          </a:xfrm>
        </p:grpSpPr>
        <p:sp>
          <p:nvSpPr>
            <p:cNvPr id="1420" name="Google Shape;1420;p5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1"/>
          <p:cNvGrpSpPr/>
          <p:nvPr/>
        </p:nvGrpSpPr>
        <p:grpSpPr>
          <a:xfrm>
            <a:off x="344419" y="2490873"/>
            <a:ext cx="375507" cy="367925"/>
            <a:chOff x="6657194" y="2434073"/>
            <a:chExt cx="375507" cy="367925"/>
          </a:xfrm>
        </p:grpSpPr>
        <p:sp>
          <p:nvSpPr>
            <p:cNvPr id="1434" name="Google Shape;1434;p5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51"/>
          <p:cNvGrpSpPr/>
          <p:nvPr/>
        </p:nvGrpSpPr>
        <p:grpSpPr>
          <a:xfrm>
            <a:off x="348211" y="1934306"/>
            <a:ext cx="367925" cy="367161"/>
            <a:chOff x="5756399" y="2434456"/>
            <a:chExt cx="367925" cy="367161"/>
          </a:xfrm>
        </p:grpSpPr>
        <p:sp>
          <p:nvSpPr>
            <p:cNvPr id="1438" name="Google Shape;1438;p5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51"/>
          <p:cNvGrpSpPr/>
          <p:nvPr/>
        </p:nvGrpSpPr>
        <p:grpSpPr>
          <a:xfrm>
            <a:off x="345356" y="3017323"/>
            <a:ext cx="373627" cy="367925"/>
            <a:chOff x="7964906" y="2434073"/>
            <a:chExt cx="373627" cy="367925"/>
          </a:xfrm>
        </p:grpSpPr>
        <p:sp>
          <p:nvSpPr>
            <p:cNvPr id="1446" name="Google Shape;1446;p5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8" name="Google Shape;1448;p51"/>
          <p:cNvSpPr/>
          <p:nvPr/>
        </p:nvSpPr>
        <p:spPr>
          <a:xfrm>
            <a:off x="-193725" y="307700"/>
            <a:ext cx="93996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449" name="Google Shape;1449;p51"/>
          <p:cNvGrpSpPr/>
          <p:nvPr/>
        </p:nvGrpSpPr>
        <p:grpSpPr>
          <a:xfrm>
            <a:off x="373062" y="3493825"/>
            <a:ext cx="318231" cy="355470"/>
            <a:chOff x="6219124" y="2902788"/>
            <a:chExt cx="318231" cy="355470"/>
          </a:xfrm>
        </p:grpSpPr>
        <p:sp>
          <p:nvSpPr>
            <p:cNvPr id="1450" name="Google Shape;1450;p5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51"/>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454" name="Google Shape;1454;p5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52"/>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461" name="Google Shape;1461;p52"/>
          <p:cNvGrpSpPr/>
          <p:nvPr/>
        </p:nvGrpSpPr>
        <p:grpSpPr>
          <a:xfrm>
            <a:off x="350288" y="1438582"/>
            <a:ext cx="363752" cy="353113"/>
            <a:chOff x="5314188" y="3350032"/>
            <a:chExt cx="363752" cy="353113"/>
          </a:xfrm>
        </p:grpSpPr>
        <p:sp>
          <p:nvSpPr>
            <p:cNvPr id="1462" name="Google Shape;1462;p5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52"/>
          <p:cNvGrpSpPr/>
          <p:nvPr/>
        </p:nvGrpSpPr>
        <p:grpSpPr>
          <a:xfrm>
            <a:off x="348592" y="1008455"/>
            <a:ext cx="367161" cy="287523"/>
            <a:chOff x="4878379" y="2473892"/>
            <a:chExt cx="367161" cy="287523"/>
          </a:xfrm>
        </p:grpSpPr>
        <p:sp>
          <p:nvSpPr>
            <p:cNvPr id="1465" name="Google Shape;1465;p5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2"/>
          <p:cNvGrpSpPr/>
          <p:nvPr/>
        </p:nvGrpSpPr>
        <p:grpSpPr>
          <a:xfrm>
            <a:off x="348008" y="3957867"/>
            <a:ext cx="368308" cy="367033"/>
            <a:chOff x="7100170" y="1500117"/>
            <a:chExt cx="368308" cy="367033"/>
          </a:xfrm>
        </p:grpSpPr>
        <p:sp>
          <p:nvSpPr>
            <p:cNvPr id="1471" name="Google Shape;1471;p5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52"/>
          <p:cNvGrpSpPr/>
          <p:nvPr/>
        </p:nvGrpSpPr>
        <p:grpSpPr>
          <a:xfrm>
            <a:off x="344419" y="2490873"/>
            <a:ext cx="375507" cy="367925"/>
            <a:chOff x="6657194" y="2434073"/>
            <a:chExt cx="375507" cy="367925"/>
          </a:xfrm>
        </p:grpSpPr>
        <p:sp>
          <p:nvSpPr>
            <p:cNvPr id="1485" name="Google Shape;1485;p5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52"/>
          <p:cNvGrpSpPr/>
          <p:nvPr/>
        </p:nvGrpSpPr>
        <p:grpSpPr>
          <a:xfrm>
            <a:off x="348211" y="1934306"/>
            <a:ext cx="367925" cy="367161"/>
            <a:chOff x="5756399" y="2434456"/>
            <a:chExt cx="367925" cy="367161"/>
          </a:xfrm>
        </p:grpSpPr>
        <p:sp>
          <p:nvSpPr>
            <p:cNvPr id="1489" name="Google Shape;1489;p5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52"/>
          <p:cNvGrpSpPr/>
          <p:nvPr/>
        </p:nvGrpSpPr>
        <p:grpSpPr>
          <a:xfrm>
            <a:off x="345356" y="3017323"/>
            <a:ext cx="373627" cy="367925"/>
            <a:chOff x="7964906" y="2434073"/>
            <a:chExt cx="373627" cy="367925"/>
          </a:xfrm>
        </p:grpSpPr>
        <p:sp>
          <p:nvSpPr>
            <p:cNvPr id="1497" name="Google Shape;1497;p5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52"/>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500" name="Google Shape;1500;p52"/>
          <p:cNvSpPr txBox="1"/>
          <p:nvPr>
            <p:ph idx="4294967295" type="title"/>
          </p:nvPr>
        </p:nvSpPr>
        <p:spPr>
          <a:xfrm>
            <a:off x="1163525" y="789675"/>
            <a:ext cx="7437000" cy="9693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rPr>
              <a:t>Distribution of Public Transportation Users and Automobile Users by Obesity Status</a:t>
            </a:r>
            <a:endParaRPr b="1">
              <a:solidFill>
                <a:srgbClr val="FFFFFF"/>
              </a:solidFill>
              <a:latin typeface="Roboto"/>
              <a:ea typeface="Roboto"/>
              <a:cs typeface="Roboto"/>
              <a:sym typeface="Roboto"/>
            </a:endParaRPr>
          </a:p>
        </p:txBody>
      </p:sp>
      <p:grpSp>
        <p:nvGrpSpPr>
          <p:cNvPr id="1501" name="Google Shape;1501;p52"/>
          <p:cNvGrpSpPr/>
          <p:nvPr/>
        </p:nvGrpSpPr>
        <p:grpSpPr>
          <a:xfrm>
            <a:off x="373062" y="3493825"/>
            <a:ext cx="318231" cy="355470"/>
            <a:chOff x="6219124" y="2902788"/>
            <a:chExt cx="318231" cy="355470"/>
          </a:xfrm>
        </p:grpSpPr>
        <p:sp>
          <p:nvSpPr>
            <p:cNvPr id="1502" name="Google Shape;1502;p5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6" name="Google Shape;1506;p5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pic>
        <p:nvPicPr>
          <p:cNvPr id="1508" name="Google Shape;1508;p52"/>
          <p:cNvPicPr preferRelativeResize="0"/>
          <p:nvPr/>
        </p:nvPicPr>
        <p:blipFill>
          <a:blip r:embed="rId3">
            <a:alphaModFix/>
          </a:blip>
          <a:stretch>
            <a:fillRect/>
          </a:stretch>
        </p:blipFill>
        <p:spPr>
          <a:xfrm>
            <a:off x="1273048" y="1781900"/>
            <a:ext cx="7251328" cy="287167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53"/>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514" name="Google Shape;1514;p53"/>
          <p:cNvGrpSpPr/>
          <p:nvPr/>
        </p:nvGrpSpPr>
        <p:grpSpPr>
          <a:xfrm>
            <a:off x="350288" y="1438582"/>
            <a:ext cx="363752" cy="353113"/>
            <a:chOff x="5314188" y="3350032"/>
            <a:chExt cx="363752" cy="353113"/>
          </a:xfrm>
        </p:grpSpPr>
        <p:sp>
          <p:nvSpPr>
            <p:cNvPr id="1515" name="Google Shape;1515;p5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53"/>
          <p:cNvGrpSpPr/>
          <p:nvPr/>
        </p:nvGrpSpPr>
        <p:grpSpPr>
          <a:xfrm>
            <a:off x="348592" y="1008455"/>
            <a:ext cx="367161" cy="287523"/>
            <a:chOff x="4878379" y="2473892"/>
            <a:chExt cx="367161" cy="287523"/>
          </a:xfrm>
        </p:grpSpPr>
        <p:sp>
          <p:nvSpPr>
            <p:cNvPr id="1518" name="Google Shape;1518;p5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53"/>
          <p:cNvGrpSpPr/>
          <p:nvPr/>
        </p:nvGrpSpPr>
        <p:grpSpPr>
          <a:xfrm>
            <a:off x="348008" y="3957867"/>
            <a:ext cx="368308" cy="367033"/>
            <a:chOff x="7100170" y="1500117"/>
            <a:chExt cx="368308" cy="367033"/>
          </a:xfrm>
        </p:grpSpPr>
        <p:sp>
          <p:nvSpPr>
            <p:cNvPr id="1524" name="Google Shape;1524;p5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53"/>
          <p:cNvGrpSpPr/>
          <p:nvPr/>
        </p:nvGrpSpPr>
        <p:grpSpPr>
          <a:xfrm>
            <a:off x="344419" y="2490873"/>
            <a:ext cx="375507" cy="367925"/>
            <a:chOff x="6657194" y="2434073"/>
            <a:chExt cx="375507" cy="367925"/>
          </a:xfrm>
        </p:grpSpPr>
        <p:sp>
          <p:nvSpPr>
            <p:cNvPr id="1538" name="Google Shape;1538;p5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53"/>
          <p:cNvGrpSpPr/>
          <p:nvPr/>
        </p:nvGrpSpPr>
        <p:grpSpPr>
          <a:xfrm>
            <a:off x="348211" y="1934306"/>
            <a:ext cx="367925" cy="367161"/>
            <a:chOff x="5756399" y="2434456"/>
            <a:chExt cx="367925" cy="367161"/>
          </a:xfrm>
        </p:grpSpPr>
        <p:sp>
          <p:nvSpPr>
            <p:cNvPr id="1542" name="Google Shape;1542;p5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53"/>
          <p:cNvGrpSpPr/>
          <p:nvPr/>
        </p:nvGrpSpPr>
        <p:grpSpPr>
          <a:xfrm>
            <a:off x="345356" y="3017323"/>
            <a:ext cx="373627" cy="367925"/>
            <a:chOff x="7964906" y="2434073"/>
            <a:chExt cx="373627" cy="367925"/>
          </a:xfrm>
        </p:grpSpPr>
        <p:sp>
          <p:nvSpPr>
            <p:cNvPr id="1550" name="Google Shape;1550;p5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53"/>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553" name="Google Shape;1553;p53"/>
          <p:cNvSpPr txBox="1"/>
          <p:nvPr>
            <p:ph idx="4294967295" type="title"/>
          </p:nvPr>
        </p:nvSpPr>
        <p:spPr>
          <a:xfrm>
            <a:off x="1163525" y="789675"/>
            <a:ext cx="7437000" cy="9693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rPr>
              <a:t>Distribution of Bike Users and Walking People by Obesity Status</a:t>
            </a:r>
            <a:endParaRPr b="1">
              <a:solidFill>
                <a:srgbClr val="FFFFFF"/>
              </a:solidFill>
              <a:latin typeface="Roboto"/>
              <a:ea typeface="Roboto"/>
              <a:cs typeface="Roboto"/>
              <a:sym typeface="Roboto"/>
            </a:endParaRPr>
          </a:p>
        </p:txBody>
      </p:sp>
      <p:grpSp>
        <p:nvGrpSpPr>
          <p:cNvPr id="1554" name="Google Shape;1554;p53"/>
          <p:cNvGrpSpPr/>
          <p:nvPr/>
        </p:nvGrpSpPr>
        <p:grpSpPr>
          <a:xfrm>
            <a:off x="373062" y="3493825"/>
            <a:ext cx="318231" cy="355470"/>
            <a:chOff x="6219124" y="2902788"/>
            <a:chExt cx="318231" cy="355470"/>
          </a:xfrm>
        </p:grpSpPr>
        <p:sp>
          <p:nvSpPr>
            <p:cNvPr id="1555" name="Google Shape;1555;p5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9" name="Google Shape;1559;p5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pic>
        <p:nvPicPr>
          <p:cNvPr id="1561" name="Google Shape;1561;p53"/>
          <p:cNvPicPr preferRelativeResize="0"/>
          <p:nvPr/>
        </p:nvPicPr>
        <p:blipFill>
          <a:blip r:embed="rId3">
            <a:alphaModFix/>
          </a:blip>
          <a:stretch>
            <a:fillRect/>
          </a:stretch>
        </p:blipFill>
        <p:spPr>
          <a:xfrm>
            <a:off x="1273050" y="1767021"/>
            <a:ext cx="7251327" cy="290623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54"/>
          <p:cNvPicPr preferRelativeResize="0"/>
          <p:nvPr/>
        </p:nvPicPr>
        <p:blipFill rotWithShape="1">
          <a:blip r:embed="rId3">
            <a:alphaModFix amt="80000"/>
          </a:blip>
          <a:srcRect b="0" l="58443" r="1632" t="0"/>
          <a:stretch/>
        </p:blipFill>
        <p:spPr>
          <a:xfrm>
            <a:off x="5874550" y="0"/>
            <a:ext cx="3650450" cy="5143500"/>
          </a:xfrm>
          <a:prstGeom prst="rect">
            <a:avLst/>
          </a:prstGeom>
          <a:noFill/>
          <a:ln cap="flat" cmpd="sng" w="76200">
            <a:solidFill>
              <a:schemeClr val="lt1"/>
            </a:solidFill>
            <a:prstDash val="solid"/>
            <a:round/>
            <a:headEnd len="sm" w="sm" type="none"/>
            <a:tailEnd len="sm" w="sm" type="none"/>
          </a:ln>
        </p:spPr>
      </p:pic>
      <p:pic>
        <p:nvPicPr>
          <p:cNvPr id="1567" name="Google Shape;1567;p54"/>
          <p:cNvPicPr preferRelativeResize="0"/>
          <p:nvPr/>
        </p:nvPicPr>
        <p:blipFill>
          <a:blip r:embed="rId4">
            <a:alphaModFix amt="23000"/>
          </a:blip>
          <a:stretch>
            <a:fillRect/>
          </a:stretch>
        </p:blipFill>
        <p:spPr>
          <a:xfrm>
            <a:off x="-448900" y="1598375"/>
            <a:ext cx="10129649" cy="1072775"/>
          </a:xfrm>
          <a:prstGeom prst="rect">
            <a:avLst/>
          </a:prstGeom>
          <a:noFill/>
          <a:ln>
            <a:noFill/>
          </a:ln>
        </p:spPr>
      </p:pic>
      <p:sp>
        <p:nvSpPr>
          <p:cNvPr id="1568" name="Google Shape;1568;p54"/>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569" name="Google Shape;1569;p54"/>
          <p:cNvSpPr txBox="1"/>
          <p:nvPr>
            <p:ph type="ctrTitle"/>
          </p:nvPr>
        </p:nvSpPr>
        <p:spPr>
          <a:xfrm>
            <a:off x="81075" y="1665700"/>
            <a:ext cx="6251100" cy="9465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5500">
                <a:solidFill>
                  <a:srgbClr val="FFFFFF"/>
                </a:solidFill>
              </a:rPr>
              <a:t>Obesity Model</a:t>
            </a:r>
            <a:endParaRPr sz="5500">
              <a:solidFill>
                <a:srgbClr val="FFFFFF"/>
              </a:solidFill>
            </a:endParaRPr>
          </a:p>
        </p:txBody>
      </p:sp>
      <p:grpSp>
        <p:nvGrpSpPr>
          <p:cNvPr id="1570" name="Google Shape;1570;p54"/>
          <p:cNvGrpSpPr/>
          <p:nvPr/>
        </p:nvGrpSpPr>
        <p:grpSpPr>
          <a:xfrm>
            <a:off x="3401088" y="4475332"/>
            <a:ext cx="363752" cy="353113"/>
            <a:chOff x="5314188" y="3350032"/>
            <a:chExt cx="363752" cy="353113"/>
          </a:xfrm>
        </p:grpSpPr>
        <p:sp>
          <p:nvSpPr>
            <p:cNvPr id="1571" name="Google Shape;1571;p5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54"/>
          <p:cNvGrpSpPr/>
          <p:nvPr/>
        </p:nvGrpSpPr>
        <p:grpSpPr>
          <a:xfrm>
            <a:off x="2856804" y="4547942"/>
            <a:ext cx="367161" cy="287523"/>
            <a:chOff x="4878379" y="2473892"/>
            <a:chExt cx="367161" cy="287523"/>
          </a:xfrm>
        </p:grpSpPr>
        <p:sp>
          <p:nvSpPr>
            <p:cNvPr id="1574" name="Google Shape;1574;p5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54"/>
          <p:cNvGrpSpPr/>
          <p:nvPr/>
        </p:nvGrpSpPr>
        <p:grpSpPr>
          <a:xfrm>
            <a:off x="5780070" y="4460967"/>
            <a:ext cx="368308" cy="367033"/>
            <a:chOff x="7100170" y="1500117"/>
            <a:chExt cx="368308" cy="367033"/>
          </a:xfrm>
        </p:grpSpPr>
        <p:sp>
          <p:nvSpPr>
            <p:cNvPr id="1580" name="Google Shape;1580;p5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54"/>
          <p:cNvGrpSpPr/>
          <p:nvPr/>
        </p:nvGrpSpPr>
        <p:grpSpPr>
          <a:xfrm>
            <a:off x="4314269" y="4460523"/>
            <a:ext cx="375507" cy="367925"/>
            <a:chOff x="6657194" y="2434073"/>
            <a:chExt cx="375507" cy="367925"/>
          </a:xfrm>
        </p:grpSpPr>
        <p:sp>
          <p:nvSpPr>
            <p:cNvPr id="1594" name="Google Shape;1594;p5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54"/>
          <p:cNvGrpSpPr/>
          <p:nvPr/>
        </p:nvGrpSpPr>
        <p:grpSpPr>
          <a:xfrm>
            <a:off x="3835149" y="4468306"/>
            <a:ext cx="367925" cy="367161"/>
            <a:chOff x="5756399" y="2434456"/>
            <a:chExt cx="367925" cy="367161"/>
          </a:xfrm>
        </p:grpSpPr>
        <p:sp>
          <p:nvSpPr>
            <p:cNvPr id="1598" name="Google Shape;1598;p5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54"/>
          <p:cNvGrpSpPr/>
          <p:nvPr/>
        </p:nvGrpSpPr>
        <p:grpSpPr>
          <a:xfrm>
            <a:off x="4800981" y="4460523"/>
            <a:ext cx="373627" cy="367925"/>
            <a:chOff x="7964906" y="2434073"/>
            <a:chExt cx="373627" cy="367925"/>
          </a:xfrm>
        </p:grpSpPr>
        <p:sp>
          <p:nvSpPr>
            <p:cNvPr id="1606" name="Google Shape;1606;p5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8" name="Google Shape;1608;p54"/>
          <p:cNvPicPr preferRelativeResize="0"/>
          <p:nvPr/>
        </p:nvPicPr>
        <p:blipFill>
          <a:blip r:embed="rId5">
            <a:alphaModFix amt="15000"/>
          </a:blip>
          <a:stretch>
            <a:fillRect/>
          </a:stretch>
        </p:blipFill>
        <p:spPr>
          <a:xfrm flipH="1">
            <a:off x="5510151" y="-432800"/>
            <a:ext cx="5174548" cy="5143500"/>
          </a:xfrm>
          <a:prstGeom prst="rect">
            <a:avLst/>
          </a:prstGeom>
          <a:noFill/>
          <a:ln>
            <a:noFill/>
          </a:ln>
        </p:spPr>
      </p:pic>
      <p:sp>
        <p:nvSpPr>
          <p:cNvPr id="1609" name="Google Shape;1609;p54"/>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610" name="Google Shape;1610;p54"/>
          <p:cNvGrpSpPr/>
          <p:nvPr/>
        </p:nvGrpSpPr>
        <p:grpSpPr>
          <a:xfrm>
            <a:off x="5318224" y="4466750"/>
            <a:ext cx="318231" cy="355470"/>
            <a:chOff x="6219124" y="2902788"/>
            <a:chExt cx="318231" cy="355470"/>
          </a:xfrm>
        </p:grpSpPr>
        <p:sp>
          <p:nvSpPr>
            <p:cNvPr id="1611" name="Google Shape;1611;p5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pic>
        <p:nvPicPr>
          <p:cNvPr id="1619" name="Google Shape;1619;p55"/>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620" name="Google Shape;1620;p55"/>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621" name="Google Shape;1621;p5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623" name="Google Shape;1623;p55"/>
          <p:cNvGrpSpPr/>
          <p:nvPr/>
        </p:nvGrpSpPr>
        <p:grpSpPr>
          <a:xfrm>
            <a:off x="350288" y="1438582"/>
            <a:ext cx="363752" cy="353113"/>
            <a:chOff x="5314188" y="3350032"/>
            <a:chExt cx="363752" cy="353113"/>
          </a:xfrm>
        </p:grpSpPr>
        <p:sp>
          <p:nvSpPr>
            <p:cNvPr id="1624" name="Google Shape;1624;p5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55"/>
          <p:cNvGrpSpPr/>
          <p:nvPr/>
        </p:nvGrpSpPr>
        <p:grpSpPr>
          <a:xfrm>
            <a:off x="348592" y="1008455"/>
            <a:ext cx="367161" cy="287523"/>
            <a:chOff x="4878379" y="2473892"/>
            <a:chExt cx="367161" cy="287523"/>
          </a:xfrm>
        </p:grpSpPr>
        <p:sp>
          <p:nvSpPr>
            <p:cNvPr id="1627" name="Google Shape;1627;p5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55"/>
          <p:cNvGrpSpPr/>
          <p:nvPr/>
        </p:nvGrpSpPr>
        <p:grpSpPr>
          <a:xfrm>
            <a:off x="348008" y="3957867"/>
            <a:ext cx="368308" cy="367033"/>
            <a:chOff x="7100170" y="1500117"/>
            <a:chExt cx="368308" cy="367033"/>
          </a:xfrm>
        </p:grpSpPr>
        <p:sp>
          <p:nvSpPr>
            <p:cNvPr id="1633" name="Google Shape;1633;p5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5"/>
          <p:cNvGrpSpPr/>
          <p:nvPr/>
        </p:nvGrpSpPr>
        <p:grpSpPr>
          <a:xfrm>
            <a:off x="344419" y="2490873"/>
            <a:ext cx="375507" cy="367925"/>
            <a:chOff x="6657194" y="2434073"/>
            <a:chExt cx="375507" cy="367925"/>
          </a:xfrm>
        </p:grpSpPr>
        <p:sp>
          <p:nvSpPr>
            <p:cNvPr id="1647" name="Google Shape;1647;p5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55"/>
          <p:cNvGrpSpPr/>
          <p:nvPr/>
        </p:nvGrpSpPr>
        <p:grpSpPr>
          <a:xfrm>
            <a:off x="348211" y="1934306"/>
            <a:ext cx="367925" cy="367161"/>
            <a:chOff x="5756399" y="2434456"/>
            <a:chExt cx="367925" cy="367161"/>
          </a:xfrm>
        </p:grpSpPr>
        <p:sp>
          <p:nvSpPr>
            <p:cNvPr id="1651" name="Google Shape;1651;p5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5"/>
          <p:cNvGrpSpPr/>
          <p:nvPr/>
        </p:nvGrpSpPr>
        <p:grpSpPr>
          <a:xfrm>
            <a:off x="345356" y="3017323"/>
            <a:ext cx="373627" cy="367925"/>
            <a:chOff x="7964906" y="2434073"/>
            <a:chExt cx="373627" cy="367925"/>
          </a:xfrm>
        </p:grpSpPr>
        <p:sp>
          <p:nvSpPr>
            <p:cNvPr id="1659" name="Google Shape;1659;p5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55"/>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Features</a:t>
            </a:r>
            <a:endParaRPr b="1">
              <a:solidFill>
                <a:srgbClr val="FFFFFF"/>
              </a:solidFill>
              <a:latin typeface="Roboto"/>
              <a:ea typeface="Roboto"/>
              <a:cs typeface="Roboto"/>
              <a:sym typeface="Roboto"/>
            </a:endParaRPr>
          </a:p>
        </p:txBody>
      </p:sp>
      <p:grpSp>
        <p:nvGrpSpPr>
          <p:cNvPr id="1662" name="Google Shape;1662;p55"/>
          <p:cNvGrpSpPr/>
          <p:nvPr/>
        </p:nvGrpSpPr>
        <p:grpSpPr>
          <a:xfrm>
            <a:off x="373062" y="3493825"/>
            <a:ext cx="318231" cy="355470"/>
            <a:chOff x="6219124" y="2902788"/>
            <a:chExt cx="318231" cy="355470"/>
          </a:xfrm>
        </p:grpSpPr>
        <p:sp>
          <p:nvSpPr>
            <p:cNvPr id="1663" name="Google Shape;1663;p5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7" name="Google Shape;1667;p55"/>
          <p:cNvSpPr txBox="1"/>
          <p:nvPr>
            <p:ph idx="4294967295" type="body"/>
          </p:nvPr>
        </p:nvSpPr>
        <p:spPr>
          <a:xfrm>
            <a:off x="1397325" y="1219775"/>
            <a:ext cx="6747000" cy="3724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FFFFFF"/>
                </a:solidFill>
                <a:latin typeface="Roboto"/>
                <a:ea typeface="Roboto"/>
                <a:cs typeface="Roboto"/>
                <a:sym typeface="Roboto"/>
              </a:rPr>
              <a:t>17 Features:</a:t>
            </a:r>
            <a:endParaRPr b="1" sz="18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Gender</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Age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Height</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Weight</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Physical Activity Frequency</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Mode of Transportation</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Number Of Meal </a:t>
            </a:r>
            <a:r>
              <a:rPr lang="en" sz="1400">
                <a:solidFill>
                  <a:srgbClr val="FFFFFF"/>
                </a:solidFill>
                <a:latin typeface="Roboto"/>
                <a:ea typeface="Roboto"/>
                <a:cs typeface="Roboto"/>
                <a:sym typeface="Roboto"/>
              </a:rPr>
              <a:t>I</a:t>
            </a:r>
            <a:r>
              <a:rPr lang="en" sz="1400">
                <a:solidFill>
                  <a:srgbClr val="FFFFFF"/>
                </a:solidFill>
                <a:latin typeface="Roboto"/>
                <a:ea typeface="Roboto"/>
                <a:cs typeface="Roboto"/>
                <a:sym typeface="Roboto"/>
              </a:rPr>
              <a:t>n A Day</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Consumption</a:t>
            </a:r>
            <a:r>
              <a:rPr lang="en" sz="1400">
                <a:solidFill>
                  <a:srgbClr val="FFFFFF"/>
                </a:solidFill>
                <a:latin typeface="Roboto"/>
                <a:ea typeface="Roboto"/>
                <a:cs typeface="Roboto"/>
                <a:sym typeface="Roboto"/>
              </a:rPr>
              <a:t> of High Caloric Food</a:t>
            </a:r>
            <a:endParaRPr sz="1400">
              <a:solidFill>
                <a:srgbClr val="FFFFFF"/>
              </a:solidFill>
              <a:latin typeface="Roboto"/>
              <a:ea typeface="Roboto"/>
              <a:cs typeface="Roboto"/>
              <a:sym typeface="Roboto"/>
            </a:endParaRPr>
          </a:p>
          <a:p>
            <a:pPr indent="0" lvl="0" marL="0" rtl="0" algn="l">
              <a:lnSpc>
                <a:spcPct val="150000"/>
              </a:lnSpc>
              <a:spcBef>
                <a:spcPts val="0"/>
              </a:spcBef>
              <a:spcAft>
                <a:spcPts val="0"/>
              </a:spcAft>
              <a:buNone/>
            </a:pP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And other features…..</a:t>
            </a:r>
            <a:endParaRPr sz="1400">
              <a:solidFill>
                <a:srgbClr val="FFFFFF"/>
              </a:solidFill>
              <a:latin typeface="Roboto"/>
              <a:ea typeface="Roboto"/>
              <a:cs typeface="Roboto"/>
              <a:sym typeface="Roboto"/>
            </a:endParaRPr>
          </a:p>
        </p:txBody>
      </p:sp>
      <p:sp>
        <p:nvSpPr>
          <p:cNvPr id="1668" name="Google Shape;1668;p55"/>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56"/>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674" name="Google Shape;1674;p56"/>
          <p:cNvSpPr txBox="1"/>
          <p:nvPr>
            <p:ph type="title"/>
          </p:nvPr>
        </p:nvSpPr>
        <p:spPr>
          <a:xfrm>
            <a:off x="858725" y="516025"/>
            <a:ext cx="52620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Base Models Comparison</a:t>
            </a:r>
            <a:endParaRPr b="1">
              <a:solidFill>
                <a:srgbClr val="FFFFFF"/>
              </a:solidFill>
              <a:latin typeface="Roboto"/>
              <a:ea typeface="Roboto"/>
              <a:cs typeface="Roboto"/>
              <a:sym typeface="Roboto"/>
            </a:endParaRPr>
          </a:p>
        </p:txBody>
      </p:sp>
      <p:graphicFrame>
        <p:nvGraphicFramePr>
          <p:cNvPr id="1675" name="Google Shape;1675;p56"/>
          <p:cNvGraphicFramePr/>
          <p:nvPr/>
        </p:nvGraphicFramePr>
        <p:xfrm>
          <a:off x="1019875" y="122217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6109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610925">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SVM</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2.3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0.9266</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0.9121</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0.9078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Random Forest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1.4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1.000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0.9227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0.9188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1.0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0.9922</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0.9291</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0.9265</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Catboost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7.4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0.9726</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0.9299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0.9268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676" name="Google Shape;1676;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7" name="Google Shape;1677;p56"/>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678" name="Google Shape;1678;p56"/>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679" name="Google Shape;1679;p5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681" name="Google Shape;1681;p56"/>
          <p:cNvGrpSpPr/>
          <p:nvPr/>
        </p:nvGrpSpPr>
        <p:grpSpPr>
          <a:xfrm>
            <a:off x="350288" y="1438582"/>
            <a:ext cx="363752" cy="353113"/>
            <a:chOff x="5314188" y="3350032"/>
            <a:chExt cx="363752" cy="353113"/>
          </a:xfrm>
        </p:grpSpPr>
        <p:sp>
          <p:nvSpPr>
            <p:cNvPr id="1682" name="Google Shape;1682;p5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56"/>
          <p:cNvGrpSpPr/>
          <p:nvPr/>
        </p:nvGrpSpPr>
        <p:grpSpPr>
          <a:xfrm>
            <a:off x="348592" y="1008455"/>
            <a:ext cx="367161" cy="287523"/>
            <a:chOff x="4878379" y="2473892"/>
            <a:chExt cx="367161" cy="287523"/>
          </a:xfrm>
        </p:grpSpPr>
        <p:sp>
          <p:nvSpPr>
            <p:cNvPr id="1685" name="Google Shape;1685;p5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56"/>
          <p:cNvGrpSpPr/>
          <p:nvPr/>
        </p:nvGrpSpPr>
        <p:grpSpPr>
          <a:xfrm>
            <a:off x="348008" y="3957867"/>
            <a:ext cx="368308" cy="367033"/>
            <a:chOff x="7100170" y="1500117"/>
            <a:chExt cx="368308" cy="367033"/>
          </a:xfrm>
        </p:grpSpPr>
        <p:sp>
          <p:nvSpPr>
            <p:cNvPr id="1691" name="Google Shape;1691;p5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6"/>
          <p:cNvGrpSpPr/>
          <p:nvPr/>
        </p:nvGrpSpPr>
        <p:grpSpPr>
          <a:xfrm>
            <a:off x="344419" y="2490873"/>
            <a:ext cx="375507" cy="367925"/>
            <a:chOff x="6657194" y="2434073"/>
            <a:chExt cx="375507" cy="367925"/>
          </a:xfrm>
        </p:grpSpPr>
        <p:sp>
          <p:nvSpPr>
            <p:cNvPr id="1705" name="Google Shape;1705;p5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56"/>
          <p:cNvGrpSpPr/>
          <p:nvPr/>
        </p:nvGrpSpPr>
        <p:grpSpPr>
          <a:xfrm>
            <a:off x="348211" y="1934306"/>
            <a:ext cx="367925" cy="367161"/>
            <a:chOff x="5756399" y="2434456"/>
            <a:chExt cx="367925" cy="367161"/>
          </a:xfrm>
        </p:grpSpPr>
        <p:sp>
          <p:nvSpPr>
            <p:cNvPr id="1709" name="Google Shape;1709;p5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56"/>
          <p:cNvGrpSpPr/>
          <p:nvPr/>
        </p:nvGrpSpPr>
        <p:grpSpPr>
          <a:xfrm>
            <a:off x="345356" y="3017323"/>
            <a:ext cx="373627" cy="367925"/>
            <a:chOff x="7964906" y="2434073"/>
            <a:chExt cx="373627" cy="367925"/>
          </a:xfrm>
        </p:grpSpPr>
        <p:sp>
          <p:nvSpPr>
            <p:cNvPr id="1717" name="Google Shape;1717;p5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56"/>
          <p:cNvGrpSpPr/>
          <p:nvPr/>
        </p:nvGrpSpPr>
        <p:grpSpPr>
          <a:xfrm>
            <a:off x="373062" y="3493825"/>
            <a:ext cx="318231" cy="355470"/>
            <a:chOff x="6219124" y="2902788"/>
            <a:chExt cx="318231" cy="355470"/>
          </a:xfrm>
        </p:grpSpPr>
        <p:sp>
          <p:nvSpPr>
            <p:cNvPr id="1720" name="Google Shape;1720;p5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56"/>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pic>
        <p:nvPicPr>
          <p:cNvPr id="1728" name="Google Shape;1728;p57"/>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729" name="Google Shape;1729;p57"/>
          <p:cNvSpPr txBox="1"/>
          <p:nvPr>
            <p:ph type="title"/>
          </p:nvPr>
        </p:nvSpPr>
        <p:spPr>
          <a:xfrm>
            <a:off x="858725" y="516025"/>
            <a:ext cx="52620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Base Models Comparison</a:t>
            </a:r>
            <a:endParaRPr b="1">
              <a:solidFill>
                <a:srgbClr val="FFFFFF"/>
              </a:solidFill>
              <a:latin typeface="Roboto"/>
              <a:ea typeface="Roboto"/>
              <a:cs typeface="Roboto"/>
              <a:sym typeface="Roboto"/>
            </a:endParaRPr>
          </a:p>
        </p:txBody>
      </p:sp>
      <p:sp>
        <p:nvSpPr>
          <p:cNvPr id="1730" name="Google Shape;1730;p57"/>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731" name="Google Shape;1731;p57"/>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732" name="Google Shape;1732;p57"/>
          <p:cNvGrpSpPr/>
          <p:nvPr/>
        </p:nvGrpSpPr>
        <p:grpSpPr>
          <a:xfrm>
            <a:off x="350288" y="1438582"/>
            <a:ext cx="363752" cy="353113"/>
            <a:chOff x="5314188" y="3350032"/>
            <a:chExt cx="363752" cy="353113"/>
          </a:xfrm>
        </p:grpSpPr>
        <p:sp>
          <p:nvSpPr>
            <p:cNvPr id="1733" name="Google Shape;1733;p5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7"/>
          <p:cNvGrpSpPr/>
          <p:nvPr/>
        </p:nvGrpSpPr>
        <p:grpSpPr>
          <a:xfrm>
            <a:off x="348592" y="1008455"/>
            <a:ext cx="367161" cy="287523"/>
            <a:chOff x="4878379" y="2473892"/>
            <a:chExt cx="367161" cy="287523"/>
          </a:xfrm>
        </p:grpSpPr>
        <p:sp>
          <p:nvSpPr>
            <p:cNvPr id="1736" name="Google Shape;1736;p5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57"/>
          <p:cNvGrpSpPr/>
          <p:nvPr/>
        </p:nvGrpSpPr>
        <p:grpSpPr>
          <a:xfrm>
            <a:off x="348008" y="3957867"/>
            <a:ext cx="368308" cy="367033"/>
            <a:chOff x="7100170" y="1500117"/>
            <a:chExt cx="368308" cy="367033"/>
          </a:xfrm>
        </p:grpSpPr>
        <p:sp>
          <p:nvSpPr>
            <p:cNvPr id="1742" name="Google Shape;1742;p5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57"/>
          <p:cNvGrpSpPr/>
          <p:nvPr/>
        </p:nvGrpSpPr>
        <p:grpSpPr>
          <a:xfrm>
            <a:off x="344419" y="2490873"/>
            <a:ext cx="375507" cy="367925"/>
            <a:chOff x="6657194" y="2434073"/>
            <a:chExt cx="375507" cy="367925"/>
          </a:xfrm>
        </p:grpSpPr>
        <p:sp>
          <p:nvSpPr>
            <p:cNvPr id="1756" name="Google Shape;1756;p5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57"/>
          <p:cNvGrpSpPr/>
          <p:nvPr/>
        </p:nvGrpSpPr>
        <p:grpSpPr>
          <a:xfrm>
            <a:off x="348211" y="1934306"/>
            <a:ext cx="367925" cy="367161"/>
            <a:chOff x="5756399" y="2434456"/>
            <a:chExt cx="367925" cy="367161"/>
          </a:xfrm>
        </p:grpSpPr>
        <p:sp>
          <p:nvSpPr>
            <p:cNvPr id="1760" name="Google Shape;1760;p5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57"/>
          <p:cNvGrpSpPr/>
          <p:nvPr/>
        </p:nvGrpSpPr>
        <p:grpSpPr>
          <a:xfrm>
            <a:off x="345356" y="3017323"/>
            <a:ext cx="373627" cy="367925"/>
            <a:chOff x="7964906" y="2434073"/>
            <a:chExt cx="373627" cy="367925"/>
          </a:xfrm>
        </p:grpSpPr>
        <p:sp>
          <p:nvSpPr>
            <p:cNvPr id="1768" name="Google Shape;1768;p5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57"/>
          <p:cNvGrpSpPr/>
          <p:nvPr/>
        </p:nvGrpSpPr>
        <p:grpSpPr>
          <a:xfrm>
            <a:off x="373062" y="3493825"/>
            <a:ext cx="318231" cy="355470"/>
            <a:chOff x="6219124" y="2902788"/>
            <a:chExt cx="318231" cy="355470"/>
          </a:xfrm>
        </p:grpSpPr>
        <p:sp>
          <p:nvSpPr>
            <p:cNvPr id="1771" name="Google Shape;1771;p5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774" name="Google Shape;1774;p57"/>
          <p:cNvGraphicFramePr/>
          <p:nvPr/>
        </p:nvGraphicFramePr>
        <p:xfrm>
          <a:off x="1019875" y="122217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6109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610925">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SVM</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2.3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0.9266</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0.9121</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0.9078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Random Forest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1.4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1.000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0.9227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0.9188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1.0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0.9922</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0.9291</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0.9265</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Catboost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7.4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0.9726</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0.9299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latin typeface="Assistant"/>
                          <a:ea typeface="Assistant"/>
                          <a:cs typeface="Assistant"/>
                          <a:sym typeface="Assistant"/>
                        </a:rPr>
                        <a:t>0.9268</a:t>
                      </a:r>
                      <a:endParaRPr b="1"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775" name="Google Shape;1775;p57"/>
          <p:cNvSpPr/>
          <p:nvPr/>
        </p:nvSpPr>
        <p:spPr>
          <a:xfrm>
            <a:off x="7184931" y="1218300"/>
            <a:ext cx="1536600" cy="305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1776" name="Google Shape;177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7" name="Google Shape;1777;p57"/>
          <p:cNvSpPr/>
          <p:nvPr/>
        </p:nvSpPr>
        <p:spPr>
          <a:xfrm>
            <a:off x="1027025" y="3661475"/>
            <a:ext cx="7694400" cy="61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778" name="Google Shape;1778;p57"/>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779" name="Google Shape;1779;p5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7"/>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2" name="Google Shape;362;p31"/>
          <p:cNvSpPr txBox="1"/>
          <p:nvPr>
            <p:ph type="ctrTitle"/>
          </p:nvPr>
        </p:nvSpPr>
        <p:spPr>
          <a:xfrm>
            <a:off x="1446450" y="1272875"/>
            <a:ext cx="6251100" cy="2013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a:solidFill>
                  <a:srgbClr val="FFFFFF"/>
                </a:solidFill>
              </a:rPr>
              <a:t>Obesity and Stroke</a:t>
            </a:r>
            <a:endParaRPr>
              <a:solidFill>
                <a:srgbClr val="FFFFFF"/>
              </a:solidFill>
            </a:endParaRPr>
          </a:p>
        </p:txBody>
      </p:sp>
      <p:grpSp>
        <p:nvGrpSpPr>
          <p:cNvPr id="363" name="Google Shape;363;p31"/>
          <p:cNvGrpSpPr/>
          <p:nvPr/>
        </p:nvGrpSpPr>
        <p:grpSpPr>
          <a:xfrm>
            <a:off x="3401088" y="4475332"/>
            <a:ext cx="363752" cy="353113"/>
            <a:chOff x="5314188" y="3350032"/>
            <a:chExt cx="363752" cy="353113"/>
          </a:xfrm>
        </p:grpSpPr>
        <p:sp>
          <p:nvSpPr>
            <p:cNvPr id="364" name="Google Shape;364;p3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1"/>
          <p:cNvGrpSpPr/>
          <p:nvPr/>
        </p:nvGrpSpPr>
        <p:grpSpPr>
          <a:xfrm>
            <a:off x="2856804" y="4547942"/>
            <a:ext cx="367161" cy="287523"/>
            <a:chOff x="4878379" y="2473892"/>
            <a:chExt cx="367161" cy="287523"/>
          </a:xfrm>
        </p:grpSpPr>
        <p:sp>
          <p:nvSpPr>
            <p:cNvPr id="367" name="Google Shape;367;p3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1"/>
          <p:cNvGrpSpPr/>
          <p:nvPr/>
        </p:nvGrpSpPr>
        <p:grpSpPr>
          <a:xfrm>
            <a:off x="5780070" y="4460967"/>
            <a:ext cx="368308" cy="367033"/>
            <a:chOff x="7100170" y="1500117"/>
            <a:chExt cx="368308" cy="367033"/>
          </a:xfrm>
        </p:grpSpPr>
        <p:sp>
          <p:nvSpPr>
            <p:cNvPr id="373" name="Google Shape;373;p3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1"/>
          <p:cNvGrpSpPr/>
          <p:nvPr/>
        </p:nvGrpSpPr>
        <p:grpSpPr>
          <a:xfrm>
            <a:off x="4314269" y="4460523"/>
            <a:ext cx="375507" cy="367925"/>
            <a:chOff x="6657194" y="2434073"/>
            <a:chExt cx="375507" cy="367925"/>
          </a:xfrm>
        </p:grpSpPr>
        <p:sp>
          <p:nvSpPr>
            <p:cNvPr id="387" name="Google Shape;387;p3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1"/>
          <p:cNvGrpSpPr/>
          <p:nvPr/>
        </p:nvGrpSpPr>
        <p:grpSpPr>
          <a:xfrm>
            <a:off x="3835149" y="4468306"/>
            <a:ext cx="367925" cy="367161"/>
            <a:chOff x="5756399" y="2434456"/>
            <a:chExt cx="367925" cy="367161"/>
          </a:xfrm>
        </p:grpSpPr>
        <p:sp>
          <p:nvSpPr>
            <p:cNvPr id="391" name="Google Shape;391;p3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1"/>
          <p:cNvGrpSpPr/>
          <p:nvPr/>
        </p:nvGrpSpPr>
        <p:grpSpPr>
          <a:xfrm>
            <a:off x="4800981" y="4460523"/>
            <a:ext cx="373627" cy="367925"/>
            <a:chOff x="7964906" y="2434073"/>
            <a:chExt cx="373627" cy="367925"/>
          </a:xfrm>
        </p:grpSpPr>
        <p:sp>
          <p:nvSpPr>
            <p:cNvPr id="399" name="Google Shape;399;p3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1" name="Google Shape;401;p31"/>
          <p:cNvPicPr preferRelativeResize="0"/>
          <p:nvPr/>
        </p:nvPicPr>
        <p:blipFill>
          <a:blip r:embed="rId3">
            <a:alphaModFix amt="15000"/>
          </a:blip>
          <a:stretch>
            <a:fillRect/>
          </a:stretch>
        </p:blipFill>
        <p:spPr>
          <a:xfrm>
            <a:off x="-2551474" y="-292225"/>
            <a:ext cx="5174548" cy="5143500"/>
          </a:xfrm>
          <a:prstGeom prst="rect">
            <a:avLst/>
          </a:prstGeom>
          <a:noFill/>
          <a:ln>
            <a:noFill/>
          </a:ln>
        </p:spPr>
      </p:pic>
      <p:pic>
        <p:nvPicPr>
          <p:cNvPr id="402" name="Google Shape;402;p31"/>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sp>
        <p:nvSpPr>
          <p:cNvPr id="403" name="Google Shape;403;p31"/>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04" name="Google Shape;404;p31"/>
          <p:cNvSpPr txBox="1"/>
          <p:nvPr>
            <p:ph idx="1" type="subTitle"/>
          </p:nvPr>
        </p:nvSpPr>
        <p:spPr>
          <a:xfrm>
            <a:off x="-41325" y="3921250"/>
            <a:ext cx="9185400" cy="384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rPr>
              <a:t>DSI-SG-42 | Michael King Sutanto | Eugene Matthew Cheong | Pius Yee</a:t>
            </a:r>
            <a:endParaRPr sz="1300">
              <a:solidFill>
                <a:srgbClr val="FFFFFF"/>
              </a:solidFill>
            </a:endParaRPr>
          </a:p>
        </p:txBody>
      </p:sp>
      <p:grpSp>
        <p:nvGrpSpPr>
          <p:cNvPr id="405" name="Google Shape;405;p31"/>
          <p:cNvGrpSpPr/>
          <p:nvPr/>
        </p:nvGrpSpPr>
        <p:grpSpPr>
          <a:xfrm>
            <a:off x="5318224" y="4466750"/>
            <a:ext cx="318231" cy="355470"/>
            <a:chOff x="6219124" y="2902788"/>
            <a:chExt cx="318231" cy="355470"/>
          </a:xfrm>
        </p:grpSpPr>
        <p:sp>
          <p:nvSpPr>
            <p:cNvPr id="406" name="Google Shape;406;p3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3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58"/>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786" name="Google Shape;1786;p58"/>
          <p:cNvSpPr txBox="1"/>
          <p:nvPr>
            <p:ph type="title"/>
          </p:nvPr>
        </p:nvSpPr>
        <p:spPr>
          <a:xfrm>
            <a:off x="858725" y="516025"/>
            <a:ext cx="52620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Hyperparameter Tuning</a:t>
            </a:r>
            <a:endParaRPr b="1">
              <a:solidFill>
                <a:srgbClr val="FFFFFF"/>
              </a:solidFill>
              <a:latin typeface="Roboto"/>
              <a:ea typeface="Roboto"/>
              <a:cs typeface="Roboto"/>
              <a:sym typeface="Roboto"/>
            </a:endParaRPr>
          </a:p>
        </p:txBody>
      </p:sp>
      <p:sp>
        <p:nvSpPr>
          <p:cNvPr id="1787" name="Google Shape;1787;p58"/>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788" name="Google Shape;1788;p58"/>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789" name="Google Shape;1789;p5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791" name="Google Shape;1791;p58"/>
          <p:cNvGrpSpPr/>
          <p:nvPr/>
        </p:nvGrpSpPr>
        <p:grpSpPr>
          <a:xfrm>
            <a:off x="350288" y="1438582"/>
            <a:ext cx="363752" cy="353113"/>
            <a:chOff x="5314188" y="3350032"/>
            <a:chExt cx="363752" cy="353113"/>
          </a:xfrm>
        </p:grpSpPr>
        <p:sp>
          <p:nvSpPr>
            <p:cNvPr id="1792" name="Google Shape;1792;p5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58"/>
          <p:cNvGrpSpPr/>
          <p:nvPr/>
        </p:nvGrpSpPr>
        <p:grpSpPr>
          <a:xfrm>
            <a:off x="348592" y="1008455"/>
            <a:ext cx="367161" cy="287523"/>
            <a:chOff x="4878379" y="2473892"/>
            <a:chExt cx="367161" cy="287523"/>
          </a:xfrm>
        </p:grpSpPr>
        <p:sp>
          <p:nvSpPr>
            <p:cNvPr id="1795" name="Google Shape;1795;p5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58"/>
          <p:cNvGrpSpPr/>
          <p:nvPr/>
        </p:nvGrpSpPr>
        <p:grpSpPr>
          <a:xfrm>
            <a:off x="348008" y="3957867"/>
            <a:ext cx="368308" cy="367033"/>
            <a:chOff x="7100170" y="1500117"/>
            <a:chExt cx="368308" cy="367033"/>
          </a:xfrm>
        </p:grpSpPr>
        <p:sp>
          <p:nvSpPr>
            <p:cNvPr id="1801" name="Google Shape;1801;p5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58"/>
          <p:cNvGrpSpPr/>
          <p:nvPr/>
        </p:nvGrpSpPr>
        <p:grpSpPr>
          <a:xfrm>
            <a:off x="344419" y="2490873"/>
            <a:ext cx="375507" cy="367925"/>
            <a:chOff x="6657194" y="2434073"/>
            <a:chExt cx="375507" cy="367925"/>
          </a:xfrm>
        </p:grpSpPr>
        <p:sp>
          <p:nvSpPr>
            <p:cNvPr id="1815" name="Google Shape;1815;p5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58"/>
          <p:cNvGrpSpPr/>
          <p:nvPr/>
        </p:nvGrpSpPr>
        <p:grpSpPr>
          <a:xfrm>
            <a:off x="348211" y="1934306"/>
            <a:ext cx="367925" cy="367161"/>
            <a:chOff x="5756399" y="2434456"/>
            <a:chExt cx="367925" cy="367161"/>
          </a:xfrm>
        </p:grpSpPr>
        <p:sp>
          <p:nvSpPr>
            <p:cNvPr id="1819" name="Google Shape;1819;p5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58"/>
          <p:cNvGrpSpPr/>
          <p:nvPr/>
        </p:nvGrpSpPr>
        <p:grpSpPr>
          <a:xfrm>
            <a:off x="345356" y="3017323"/>
            <a:ext cx="373627" cy="367925"/>
            <a:chOff x="7964906" y="2434073"/>
            <a:chExt cx="373627" cy="367925"/>
          </a:xfrm>
        </p:grpSpPr>
        <p:sp>
          <p:nvSpPr>
            <p:cNvPr id="1827" name="Google Shape;1827;p5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58"/>
          <p:cNvGrpSpPr/>
          <p:nvPr/>
        </p:nvGrpSpPr>
        <p:grpSpPr>
          <a:xfrm>
            <a:off x="373062" y="3493825"/>
            <a:ext cx="318231" cy="355470"/>
            <a:chOff x="6219124" y="2902788"/>
            <a:chExt cx="318231" cy="355470"/>
          </a:xfrm>
        </p:grpSpPr>
        <p:sp>
          <p:nvSpPr>
            <p:cNvPr id="1830" name="Google Shape;1830;p5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3" name="Google Shape;1833;p58"/>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
        <p:nvSpPr>
          <p:cNvPr id="1834" name="Google Shape;1834;p58"/>
          <p:cNvSpPr txBox="1"/>
          <p:nvPr>
            <p:ph idx="1" type="body"/>
          </p:nvPr>
        </p:nvSpPr>
        <p:spPr>
          <a:xfrm>
            <a:off x="1024800" y="3160950"/>
            <a:ext cx="2688300" cy="1076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Hyperparameters:</a:t>
            </a:r>
            <a:endParaRPr sz="1400">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Learning Rate = 0.07</a:t>
            </a:r>
            <a:endParaRPr sz="1400">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Depth = 5</a:t>
            </a:r>
            <a:endParaRPr sz="1400">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Iterations = 1500</a:t>
            </a:r>
            <a:endParaRPr sz="1400">
              <a:solidFill>
                <a:srgbClr val="FFFFFF"/>
              </a:solidFill>
              <a:latin typeface="Roboto"/>
              <a:ea typeface="Roboto"/>
              <a:cs typeface="Roboto"/>
              <a:sym typeface="Roboto"/>
            </a:endParaRPr>
          </a:p>
        </p:txBody>
      </p:sp>
      <p:graphicFrame>
        <p:nvGraphicFramePr>
          <p:cNvPr id="1835" name="Google Shape;1835;p58"/>
          <p:cNvGraphicFramePr/>
          <p:nvPr/>
        </p:nvGraphicFramePr>
        <p:xfrm>
          <a:off x="1019875" y="122217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6109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Catboost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7.4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0.9726</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0.9299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0.9268</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Catboost Tuned</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5.7</a:t>
                      </a:r>
                      <a:r>
                        <a:rPr b="1" lang="en" sz="1200">
                          <a:solidFill>
                            <a:schemeClr val="dk2"/>
                          </a:solidFill>
                          <a:latin typeface="Assistant"/>
                          <a:ea typeface="Assistant"/>
                          <a:cs typeface="Assistant"/>
                          <a:sym typeface="Assistant"/>
                        </a:rPr>
                        <a:t> s</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b="1" lang="en" sz="1200">
                          <a:latin typeface="Assistant"/>
                          <a:ea typeface="Assistant"/>
                          <a:cs typeface="Assistant"/>
                          <a:sym typeface="Assistant"/>
                        </a:rPr>
                        <a:t>0.9541</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latin typeface="Assistant"/>
                          <a:ea typeface="Assistant"/>
                          <a:cs typeface="Assistant"/>
                          <a:sym typeface="Assistant"/>
                        </a:rPr>
                        <a:t>0.9301</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latin typeface="Assistant"/>
                          <a:ea typeface="Assistant"/>
                          <a:cs typeface="Assistant"/>
                          <a:sym typeface="Assistant"/>
                        </a:rPr>
                        <a:t>0.9271</a:t>
                      </a:r>
                      <a:endParaRPr b="1"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836" name="Google Shape;183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7" name="Google Shape;1837;p58"/>
          <p:cNvSpPr/>
          <p:nvPr/>
        </p:nvSpPr>
        <p:spPr>
          <a:xfrm>
            <a:off x="1019875" y="2443275"/>
            <a:ext cx="7693800" cy="600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838" name="Google Shape;1838;p58"/>
          <p:cNvSpPr txBox="1"/>
          <p:nvPr/>
        </p:nvSpPr>
        <p:spPr>
          <a:xfrm>
            <a:off x="7977506" y="23570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rgbClr val="595959"/>
                </a:solidFill>
              </a:rPr>
              <a:t>✅</a:t>
            </a:r>
            <a:endParaRPr sz="3800">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4" name="Google Shape;184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45" name="Google Shape;1845;p59"/>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846" name="Google Shape;1846;p59"/>
          <p:cNvSpPr txBox="1"/>
          <p:nvPr>
            <p:ph type="title"/>
          </p:nvPr>
        </p:nvSpPr>
        <p:spPr>
          <a:xfrm>
            <a:off x="858725" y="516025"/>
            <a:ext cx="4508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Tuned Confusion Matrix</a:t>
            </a:r>
            <a:endParaRPr b="1">
              <a:solidFill>
                <a:srgbClr val="FFFFFF"/>
              </a:solidFill>
              <a:latin typeface="Roboto"/>
              <a:ea typeface="Roboto"/>
              <a:cs typeface="Roboto"/>
              <a:sym typeface="Roboto"/>
            </a:endParaRPr>
          </a:p>
        </p:txBody>
      </p:sp>
      <p:sp>
        <p:nvSpPr>
          <p:cNvPr id="1847" name="Google Shape;1847;p59"/>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848" name="Google Shape;1848;p59"/>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849" name="Google Shape;1849;p5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851" name="Google Shape;1851;p59"/>
          <p:cNvGrpSpPr/>
          <p:nvPr/>
        </p:nvGrpSpPr>
        <p:grpSpPr>
          <a:xfrm>
            <a:off x="350288" y="1438582"/>
            <a:ext cx="363752" cy="353113"/>
            <a:chOff x="5314188" y="3350032"/>
            <a:chExt cx="363752" cy="353113"/>
          </a:xfrm>
        </p:grpSpPr>
        <p:sp>
          <p:nvSpPr>
            <p:cNvPr id="1852" name="Google Shape;1852;p5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59"/>
          <p:cNvGrpSpPr/>
          <p:nvPr/>
        </p:nvGrpSpPr>
        <p:grpSpPr>
          <a:xfrm>
            <a:off x="348592" y="1008455"/>
            <a:ext cx="367161" cy="287523"/>
            <a:chOff x="4878379" y="2473892"/>
            <a:chExt cx="367161" cy="287523"/>
          </a:xfrm>
        </p:grpSpPr>
        <p:sp>
          <p:nvSpPr>
            <p:cNvPr id="1855" name="Google Shape;1855;p5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59"/>
          <p:cNvGrpSpPr/>
          <p:nvPr/>
        </p:nvGrpSpPr>
        <p:grpSpPr>
          <a:xfrm>
            <a:off x="348008" y="3957867"/>
            <a:ext cx="368308" cy="367033"/>
            <a:chOff x="7100170" y="1500117"/>
            <a:chExt cx="368308" cy="367033"/>
          </a:xfrm>
        </p:grpSpPr>
        <p:sp>
          <p:nvSpPr>
            <p:cNvPr id="1861" name="Google Shape;1861;p5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59"/>
          <p:cNvGrpSpPr/>
          <p:nvPr/>
        </p:nvGrpSpPr>
        <p:grpSpPr>
          <a:xfrm>
            <a:off x="344419" y="2490873"/>
            <a:ext cx="375507" cy="367925"/>
            <a:chOff x="6657194" y="2434073"/>
            <a:chExt cx="375507" cy="367925"/>
          </a:xfrm>
        </p:grpSpPr>
        <p:sp>
          <p:nvSpPr>
            <p:cNvPr id="1875" name="Google Shape;1875;p5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59"/>
          <p:cNvGrpSpPr/>
          <p:nvPr/>
        </p:nvGrpSpPr>
        <p:grpSpPr>
          <a:xfrm>
            <a:off x="348211" y="1934306"/>
            <a:ext cx="367925" cy="367161"/>
            <a:chOff x="5756399" y="2434456"/>
            <a:chExt cx="367925" cy="367161"/>
          </a:xfrm>
        </p:grpSpPr>
        <p:sp>
          <p:nvSpPr>
            <p:cNvPr id="1879" name="Google Shape;1879;p5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59"/>
          <p:cNvGrpSpPr/>
          <p:nvPr/>
        </p:nvGrpSpPr>
        <p:grpSpPr>
          <a:xfrm>
            <a:off x="345356" y="3017323"/>
            <a:ext cx="373627" cy="367925"/>
            <a:chOff x="7964906" y="2434073"/>
            <a:chExt cx="373627" cy="367925"/>
          </a:xfrm>
        </p:grpSpPr>
        <p:sp>
          <p:nvSpPr>
            <p:cNvPr id="1887" name="Google Shape;1887;p5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59"/>
          <p:cNvGrpSpPr/>
          <p:nvPr/>
        </p:nvGrpSpPr>
        <p:grpSpPr>
          <a:xfrm>
            <a:off x="373062" y="3493825"/>
            <a:ext cx="318231" cy="355470"/>
            <a:chOff x="6219124" y="2902788"/>
            <a:chExt cx="318231" cy="355470"/>
          </a:xfrm>
        </p:grpSpPr>
        <p:sp>
          <p:nvSpPr>
            <p:cNvPr id="1890" name="Google Shape;1890;p5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93" name="Google Shape;1893;p59"/>
          <p:cNvPicPr preferRelativeResize="0"/>
          <p:nvPr/>
        </p:nvPicPr>
        <p:blipFill>
          <a:blip r:embed="rId4">
            <a:alphaModFix/>
          </a:blip>
          <a:stretch>
            <a:fillRect/>
          </a:stretch>
        </p:blipFill>
        <p:spPr>
          <a:xfrm>
            <a:off x="2410225" y="1101075"/>
            <a:ext cx="5085549" cy="3905800"/>
          </a:xfrm>
          <a:prstGeom prst="rect">
            <a:avLst/>
          </a:prstGeom>
          <a:noFill/>
          <a:ln cap="flat" cmpd="sng" w="38100">
            <a:solidFill>
              <a:schemeClr val="dk2"/>
            </a:solidFill>
            <a:prstDash val="solid"/>
            <a:round/>
            <a:headEnd len="sm" w="sm" type="none"/>
            <a:tailEnd len="sm" w="sm" type="none"/>
          </a:ln>
        </p:spPr>
      </p:pic>
      <p:sp>
        <p:nvSpPr>
          <p:cNvPr id="1894" name="Google Shape;1894;p59"/>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0" name="Google Shape;1900;p60"/>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1901" name="Google Shape;1901;p60"/>
          <p:cNvSpPr txBox="1"/>
          <p:nvPr>
            <p:ph type="title"/>
          </p:nvPr>
        </p:nvSpPr>
        <p:spPr>
          <a:xfrm>
            <a:off x="858725" y="516025"/>
            <a:ext cx="4508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Tuned Confusion Matrix</a:t>
            </a:r>
            <a:endParaRPr b="1">
              <a:solidFill>
                <a:srgbClr val="FFFFFF"/>
              </a:solidFill>
              <a:latin typeface="Roboto"/>
              <a:ea typeface="Roboto"/>
              <a:cs typeface="Roboto"/>
              <a:sym typeface="Roboto"/>
            </a:endParaRPr>
          </a:p>
        </p:txBody>
      </p:sp>
      <p:sp>
        <p:nvSpPr>
          <p:cNvPr id="1902" name="Google Shape;1902;p60"/>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03" name="Google Shape;1903;p60"/>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04" name="Google Shape;1904;p6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906" name="Google Shape;1906;p60"/>
          <p:cNvGrpSpPr/>
          <p:nvPr/>
        </p:nvGrpSpPr>
        <p:grpSpPr>
          <a:xfrm>
            <a:off x="350288" y="1438582"/>
            <a:ext cx="363752" cy="353113"/>
            <a:chOff x="5314188" y="3350032"/>
            <a:chExt cx="363752" cy="353113"/>
          </a:xfrm>
        </p:grpSpPr>
        <p:sp>
          <p:nvSpPr>
            <p:cNvPr id="1907" name="Google Shape;1907;p6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60"/>
          <p:cNvGrpSpPr/>
          <p:nvPr/>
        </p:nvGrpSpPr>
        <p:grpSpPr>
          <a:xfrm>
            <a:off x="348592" y="1008455"/>
            <a:ext cx="367161" cy="287523"/>
            <a:chOff x="4878379" y="2473892"/>
            <a:chExt cx="367161" cy="287523"/>
          </a:xfrm>
        </p:grpSpPr>
        <p:sp>
          <p:nvSpPr>
            <p:cNvPr id="1910" name="Google Shape;1910;p6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60"/>
          <p:cNvGrpSpPr/>
          <p:nvPr/>
        </p:nvGrpSpPr>
        <p:grpSpPr>
          <a:xfrm>
            <a:off x="348008" y="3957867"/>
            <a:ext cx="368308" cy="367033"/>
            <a:chOff x="7100170" y="1500117"/>
            <a:chExt cx="368308" cy="367033"/>
          </a:xfrm>
        </p:grpSpPr>
        <p:sp>
          <p:nvSpPr>
            <p:cNvPr id="1916" name="Google Shape;1916;p6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60"/>
          <p:cNvGrpSpPr/>
          <p:nvPr/>
        </p:nvGrpSpPr>
        <p:grpSpPr>
          <a:xfrm>
            <a:off x="344419" y="2490873"/>
            <a:ext cx="375507" cy="367925"/>
            <a:chOff x="6657194" y="2434073"/>
            <a:chExt cx="375507" cy="367925"/>
          </a:xfrm>
        </p:grpSpPr>
        <p:sp>
          <p:nvSpPr>
            <p:cNvPr id="1930" name="Google Shape;1930;p6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60"/>
          <p:cNvGrpSpPr/>
          <p:nvPr/>
        </p:nvGrpSpPr>
        <p:grpSpPr>
          <a:xfrm>
            <a:off x="348211" y="1934306"/>
            <a:ext cx="367925" cy="367161"/>
            <a:chOff x="5756399" y="2434456"/>
            <a:chExt cx="367925" cy="367161"/>
          </a:xfrm>
        </p:grpSpPr>
        <p:sp>
          <p:nvSpPr>
            <p:cNvPr id="1934" name="Google Shape;1934;p6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60"/>
          <p:cNvGrpSpPr/>
          <p:nvPr/>
        </p:nvGrpSpPr>
        <p:grpSpPr>
          <a:xfrm>
            <a:off x="345356" y="3017323"/>
            <a:ext cx="373627" cy="367925"/>
            <a:chOff x="7964906" y="2434073"/>
            <a:chExt cx="373627" cy="367925"/>
          </a:xfrm>
        </p:grpSpPr>
        <p:sp>
          <p:nvSpPr>
            <p:cNvPr id="1942" name="Google Shape;1942;p6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60"/>
          <p:cNvGrpSpPr/>
          <p:nvPr/>
        </p:nvGrpSpPr>
        <p:grpSpPr>
          <a:xfrm>
            <a:off x="373062" y="3493825"/>
            <a:ext cx="318231" cy="355470"/>
            <a:chOff x="6219124" y="2902788"/>
            <a:chExt cx="318231" cy="355470"/>
          </a:xfrm>
        </p:grpSpPr>
        <p:sp>
          <p:nvSpPr>
            <p:cNvPr id="1945" name="Google Shape;1945;p6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48" name="Google Shape;1948;p60"/>
          <p:cNvPicPr preferRelativeResize="0"/>
          <p:nvPr/>
        </p:nvPicPr>
        <p:blipFill>
          <a:blip r:embed="rId4">
            <a:alphaModFix/>
          </a:blip>
          <a:stretch>
            <a:fillRect/>
          </a:stretch>
        </p:blipFill>
        <p:spPr>
          <a:xfrm>
            <a:off x="2410225" y="1101075"/>
            <a:ext cx="5085549" cy="3905800"/>
          </a:xfrm>
          <a:prstGeom prst="rect">
            <a:avLst/>
          </a:prstGeom>
          <a:noFill/>
          <a:ln cap="flat" cmpd="sng" w="38100">
            <a:solidFill>
              <a:schemeClr val="dk2"/>
            </a:solidFill>
            <a:prstDash val="solid"/>
            <a:round/>
            <a:headEnd len="sm" w="sm" type="none"/>
            <a:tailEnd len="sm" w="sm" type="none"/>
          </a:ln>
        </p:spPr>
      </p:pic>
      <p:sp>
        <p:nvSpPr>
          <p:cNvPr id="1949" name="Google Shape;1949;p60"/>
          <p:cNvSpPr/>
          <p:nvPr/>
        </p:nvSpPr>
        <p:spPr>
          <a:xfrm>
            <a:off x="3260650" y="1282600"/>
            <a:ext cx="578700" cy="507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50" name="Google Shape;1950;p60"/>
          <p:cNvSpPr txBox="1"/>
          <p:nvPr/>
        </p:nvSpPr>
        <p:spPr>
          <a:xfrm>
            <a:off x="3386844" y="1230219"/>
            <a:ext cx="5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00"/>
                </a:solidFill>
                <a:latin typeface="Assistant"/>
                <a:ea typeface="Assistant"/>
                <a:cs typeface="Assistant"/>
                <a:sym typeface="Assistant"/>
              </a:rPr>
              <a:t>TP</a:t>
            </a:r>
            <a:endParaRPr b="1" sz="1000">
              <a:solidFill>
                <a:srgbClr val="00FF00"/>
              </a:solidFill>
              <a:latin typeface="Assistant"/>
              <a:ea typeface="Assistant"/>
              <a:cs typeface="Assistant"/>
              <a:sym typeface="Assistant"/>
            </a:endParaRPr>
          </a:p>
        </p:txBody>
      </p:sp>
      <p:sp>
        <p:nvSpPr>
          <p:cNvPr id="1951" name="Google Shape;1951;p60"/>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pic>
        <p:nvPicPr>
          <p:cNvPr id="1956" name="Google Shape;1956;p61"/>
          <p:cNvPicPr preferRelativeResize="0"/>
          <p:nvPr/>
        </p:nvPicPr>
        <p:blipFill>
          <a:blip r:embed="rId3">
            <a:alphaModFix/>
          </a:blip>
          <a:stretch>
            <a:fillRect/>
          </a:stretch>
        </p:blipFill>
        <p:spPr>
          <a:xfrm>
            <a:off x="2410225" y="1101075"/>
            <a:ext cx="5085549" cy="3905800"/>
          </a:xfrm>
          <a:prstGeom prst="rect">
            <a:avLst/>
          </a:prstGeom>
          <a:noFill/>
          <a:ln cap="flat" cmpd="sng" w="38100">
            <a:solidFill>
              <a:schemeClr val="dk2"/>
            </a:solidFill>
            <a:prstDash val="solid"/>
            <a:round/>
            <a:headEnd len="sm" w="sm" type="none"/>
            <a:tailEnd len="sm" w="sm" type="none"/>
          </a:ln>
        </p:spPr>
      </p:pic>
      <p:sp>
        <p:nvSpPr>
          <p:cNvPr id="1957" name="Google Shape;195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8" name="Google Shape;1958;p61"/>
          <p:cNvSpPr/>
          <p:nvPr/>
        </p:nvSpPr>
        <p:spPr>
          <a:xfrm>
            <a:off x="3260650" y="1282600"/>
            <a:ext cx="578700" cy="507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59" name="Google Shape;1959;p61"/>
          <p:cNvSpPr txBox="1"/>
          <p:nvPr/>
        </p:nvSpPr>
        <p:spPr>
          <a:xfrm>
            <a:off x="3386844" y="1230219"/>
            <a:ext cx="5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00"/>
                </a:solidFill>
                <a:latin typeface="Assistant"/>
                <a:ea typeface="Assistant"/>
                <a:cs typeface="Assistant"/>
                <a:sym typeface="Assistant"/>
              </a:rPr>
              <a:t>TP</a:t>
            </a:r>
            <a:endParaRPr b="1" sz="1000">
              <a:solidFill>
                <a:srgbClr val="00FF00"/>
              </a:solidFill>
              <a:latin typeface="Assistant"/>
              <a:ea typeface="Assistant"/>
              <a:cs typeface="Assistant"/>
              <a:sym typeface="Assistant"/>
            </a:endParaRPr>
          </a:p>
        </p:txBody>
      </p:sp>
      <p:sp>
        <p:nvSpPr>
          <p:cNvPr id="1960" name="Google Shape;1960;p61"/>
          <p:cNvSpPr/>
          <p:nvPr/>
        </p:nvSpPr>
        <p:spPr>
          <a:xfrm>
            <a:off x="3875006" y="1282606"/>
            <a:ext cx="2928900" cy="5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61" name="Google Shape;1961;p61"/>
          <p:cNvSpPr txBox="1"/>
          <p:nvPr/>
        </p:nvSpPr>
        <p:spPr>
          <a:xfrm>
            <a:off x="3979788" y="1230219"/>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Assistant"/>
                <a:ea typeface="Assistant"/>
                <a:cs typeface="Assistant"/>
                <a:sym typeface="Assistant"/>
              </a:rPr>
              <a:t>FN</a:t>
            </a:r>
            <a:endParaRPr b="1" sz="1000">
              <a:solidFill>
                <a:srgbClr val="FF0000"/>
              </a:solidFill>
              <a:latin typeface="Assistant"/>
              <a:ea typeface="Assistant"/>
              <a:cs typeface="Assistant"/>
              <a:sym typeface="Assistant"/>
            </a:endParaRPr>
          </a:p>
        </p:txBody>
      </p:sp>
      <p:pic>
        <p:nvPicPr>
          <p:cNvPr id="1962" name="Google Shape;1962;p61"/>
          <p:cNvPicPr preferRelativeResize="0"/>
          <p:nvPr/>
        </p:nvPicPr>
        <p:blipFill>
          <a:blip r:embed="rId4">
            <a:alphaModFix amt="23000"/>
          </a:blip>
          <a:stretch>
            <a:fillRect/>
          </a:stretch>
        </p:blipFill>
        <p:spPr>
          <a:xfrm>
            <a:off x="-492825" y="520775"/>
            <a:ext cx="10129649" cy="550575"/>
          </a:xfrm>
          <a:prstGeom prst="rect">
            <a:avLst/>
          </a:prstGeom>
          <a:noFill/>
          <a:ln>
            <a:noFill/>
          </a:ln>
        </p:spPr>
      </p:pic>
      <p:sp>
        <p:nvSpPr>
          <p:cNvPr id="1963" name="Google Shape;1963;p61"/>
          <p:cNvSpPr txBox="1"/>
          <p:nvPr>
            <p:ph type="title"/>
          </p:nvPr>
        </p:nvSpPr>
        <p:spPr>
          <a:xfrm>
            <a:off x="858725" y="516025"/>
            <a:ext cx="4508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Tuned Confusion Matrix</a:t>
            </a:r>
            <a:endParaRPr b="1">
              <a:solidFill>
                <a:srgbClr val="FFFFFF"/>
              </a:solidFill>
              <a:latin typeface="Roboto"/>
              <a:ea typeface="Roboto"/>
              <a:cs typeface="Roboto"/>
              <a:sym typeface="Roboto"/>
            </a:endParaRPr>
          </a:p>
        </p:txBody>
      </p:sp>
      <p:sp>
        <p:nvSpPr>
          <p:cNvPr id="1964" name="Google Shape;1964;p61"/>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65" name="Google Shape;1965;p61"/>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966" name="Google Shape;1966;p6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1968" name="Google Shape;1968;p61"/>
          <p:cNvGrpSpPr/>
          <p:nvPr/>
        </p:nvGrpSpPr>
        <p:grpSpPr>
          <a:xfrm>
            <a:off x="350288" y="1438582"/>
            <a:ext cx="363752" cy="353113"/>
            <a:chOff x="5314188" y="3350032"/>
            <a:chExt cx="363752" cy="353113"/>
          </a:xfrm>
        </p:grpSpPr>
        <p:sp>
          <p:nvSpPr>
            <p:cNvPr id="1969" name="Google Shape;1969;p6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61"/>
          <p:cNvGrpSpPr/>
          <p:nvPr/>
        </p:nvGrpSpPr>
        <p:grpSpPr>
          <a:xfrm>
            <a:off x="348592" y="1008455"/>
            <a:ext cx="367161" cy="287523"/>
            <a:chOff x="4878379" y="2473892"/>
            <a:chExt cx="367161" cy="287523"/>
          </a:xfrm>
        </p:grpSpPr>
        <p:sp>
          <p:nvSpPr>
            <p:cNvPr id="1972" name="Google Shape;1972;p6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61"/>
          <p:cNvGrpSpPr/>
          <p:nvPr/>
        </p:nvGrpSpPr>
        <p:grpSpPr>
          <a:xfrm>
            <a:off x="348008" y="3957867"/>
            <a:ext cx="368308" cy="367033"/>
            <a:chOff x="7100170" y="1500117"/>
            <a:chExt cx="368308" cy="367033"/>
          </a:xfrm>
        </p:grpSpPr>
        <p:sp>
          <p:nvSpPr>
            <p:cNvPr id="1978" name="Google Shape;1978;p6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61"/>
          <p:cNvGrpSpPr/>
          <p:nvPr/>
        </p:nvGrpSpPr>
        <p:grpSpPr>
          <a:xfrm>
            <a:off x="344419" y="2490873"/>
            <a:ext cx="375507" cy="367925"/>
            <a:chOff x="6657194" y="2434073"/>
            <a:chExt cx="375507" cy="367925"/>
          </a:xfrm>
        </p:grpSpPr>
        <p:sp>
          <p:nvSpPr>
            <p:cNvPr id="1992" name="Google Shape;1992;p6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61"/>
          <p:cNvGrpSpPr/>
          <p:nvPr/>
        </p:nvGrpSpPr>
        <p:grpSpPr>
          <a:xfrm>
            <a:off x="348211" y="1934306"/>
            <a:ext cx="367925" cy="367161"/>
            <a:chOff x="5756399" y="2434456"/>
            <a:chExt cx="367925" cy="367161"/>
          </a:xfrm>
        </p:grpSpPr>
        <p:sp>
          <p:nvSpPr>
            <p:cNvPr id="1996" name="Google Shape;1996;p6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61"/>
          <p:cNvGrpSpPr/>
          <p:nvPr/>
        </p:nvGrpSpPr>
        <p:grpSpPr>
          <a:xfrm>
            <a:off x="345356" y="3017323"/>
            <a:ext cx="373627" cy="367925"/>
            <a:chOff x="7964906" y="2434073"/>
            <a:chExt cx="373627" cy="367925"/>
          </a:xfrm>
        </p:grpSpPr>
        <p:sp>
          <p:nvSpPr>
            <p:cNvPr id="2004" name="Google Shape;2004;p6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61"/>
          <p:cNvGrpSpPr/>
          <p:nvPr/>
        </p:nvGrpSpPr>
        <p:grpSpPr>
          <a:xfrm>
            <a:off x="373062" y="3493825"/>
            <a:ext cx="318231" cy="355470"/>
            <a:chOff x="6219124" y="2902788"/>
            <a:chExt cx="318231" cy="355470"/>
          </a:xfrm>
        </p:grpSpPr>
        <p:sp>
          <p:nvSpPr>
            <p:cNvPr id="2007" name="Google Shape;2007;p6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0" name="Google Shape;2010;p61"/>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pic>
        <p:nvPicPr>
          <p:cNvPr id="2015" name="Google Shape;2015;p62"/>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016" name="Google Shape;2016;p62"/>
          <p:cNvSpPr txBox="1"/>
          <p:nvPr>
            <p:ph type="title"/>
          </p:nvPr>
        </p:nvSpPr>
        <p:spPr>
          <a:xfrm>
            <a:off x="858725" y="516025"/>
            <a:ext cx="4508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Tuned Confusion Matrix</a:t>
            </a:r>
            <a:endParaRPr b="1">
              <a:solidFill>
                <a:srgbClr val="FFFFFF"/>
              </a:solidFill>
              <a:latin typeface="Roboto"/>
              <a:ea typeface="Roboto"/>
              <a:cs typeface="Roboto"/>
              <a:sym typeface="Roboto"/>
            </a:endParaRPr>
          </a:p>
        </p:txBody>
      </p:sp>
      <p:sp>
        <p:nvSpPr>
          <p:cNvPr id="2017" name="Google Shape;2017;p62"/>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18" name="Google Shape;2018;p62"/>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19" name="Google Shape;2019;p6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021" name="Google Shape;2021;p62"/>
          <p:cNvGrpSpPr/>
          <p:nvPr/>
        </p:nvGrpSpPr>
        <p:grpSpPr>
          <a:xfrm>
            <a:off x="350288" y="1438582"/>
            <a:ext cx="363752" cy="353113"/>
            <a:chOff x="5314188" y="3350032"/>
            <a:chExt cx="363752" cy="353113"/>
          </a:xfrm>
        </p:grpSpPr>
        <p:sp>
          <p:nvSpPr>
            <p:cNvPr id="2022" name="Google Shape;2022;p6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62"/>
          <p:cNvGrpSpPr/>
          <p:nvPr/>
        </p:nvGrpSpPr>
        <p:grpSpPr>
          <a:xfrm>
            <a:off x="348592" y="1008455"/>
            <a:ext cx="367161" cy="287523"/>
            <a:chOff x="4878379" y="2473892"/>
            <a:chExt cx="367161" cy="287523"/>
          </a:xfrm>
        </p:grpSpPr>
        <p:sp>
          <p:nvSpPr>
            <p:cNvPr id="2025" name="Google Shape;2025;p6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62"/>
          <p:cNvGrpSpPr/>
          <p:nvPr/>
        </p:nvGrpSpPr>
        <p:grpSpPr>
          <a:xfrm>
            <a:off x="348008" y="3957867"/>
            <a:ext cx="368308" cy="367033"/>
            <a:chOff x="7100170" y="1500117"/>
            <a:chExt cx="368308" cy="367033"/>
          </a:xfrm>
        </p:grpSpPr>
        <p:sp>
          <p:nvSpPr>
            <p:cNvPr id="2031" name="Google Shape;2031;p6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62"/>
          <p:cNvGrpSpPr/>
          <p:nvPr/>
        </p:nvGrpSpPr>
        <p:grpSpPr>
          <a:xfrm>
            <a:off x="344419" y="2490873"/>
            <a:ext cx="375507" cy="367925"/>
            <a:chOff x="6657194" y="2434073"/>
            <a:chExt cx="375507" cy="367925"/>
          </a:xfrm>
        </p:grpSpPr>
        <p:sp>
          <p:nvSpPr>
            <p:cNvPr id="2045" name="Google Shape;2045;p6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62"/>
          <p:cNvGrpSpPr/>
          <p:nvPr/>
        </p:nvGrpSpPr>
        <p:grpSpPr>
          <a:xfrm>
            <a:off x="348211" y="1934306"/>
            <a:ext cx="367925" cy="367161"/>
            <a:chOff x="5756399" y="2434456"/>
            <a:chExt cx="367925" cy="367161"/>
          </a:xfrm>
        </p:grpSpPr>
        <p:sp>
          <p:nvSpPr>
            <p:cNvPr id="2049" name="Google Shape;2049;p6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62"/>
          <p:cNvGrpSpPr/>
          <p:nvPr/>
        </p:nvGrpSpPr>
        <p:grpSpPr>
          <a:xfrm>
            <a:off x="345356" y="3017323"/>
            <a:ext cx="373627" cy="367925"/>
            <a:chOff x="7964906" y="2434073"/>
            <a:chExt cx="373627" cy="367925"/>
          </a:xfrm>
        </p:grpSpPr>
        <p:sp>
          <p:nvSpPr>
            <p:cNvPr id="2057" name="Google Shape;2057;p6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62"/>
          <p:cNvGrpSpPr/>
          <p:nvPr/>
        </p:nvGrpSpPr>
        <p:grpSpPr>
          <a:xfrm>
            <a:off x="373062" y="3493825"/>
            <a:ext cx="318231" cy="355470"/>
            <a:chOff x="6219124" y="2902788"/>
            <a:chExt cx="318231" cy="355470"/>
          </a:xfrm>
        </p:grpSpPr>
        <p:sp>
          <p:nvSpPr>
            <p:cNvPr id="2060" name="Google Shape;2060;p6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3" name="Google Shape;2063;p62"/>
          <p:cNvPicPr preferRelativeResize="0"/>
          <p:nvPr/>
        </p:nvPicPr>
        <p:blipFill>
          <a:blip r:embed="rId4">
            <a:alphaModFix/>
          </a:blip>
          <a:stretch>
            <a:fillRect/>
          </a:stretch>
        </p:blipFill>
        <p:spPr>
          <a:xfrm>
            <a:off x="2410225" y="1101075"/>
            <a:ext cx="5085549" cy="3905800"/>
          </a:xfrm>
          <a:prstGeom prst="rect">
            <a:avLst/>
          </a:prstGeom>
          <a:noFill/>
          <a:ln cap="flat" cmpd="sng" w="38100">
            <a:solidFill>
              <a:schemeClr val="dk2"/>
            </a:solidFill>
            <a:prstDash val="solid"/>
            <a:round/>
            <a:headEnd len="sm" w="sm" type="none"/>
            <a:tailEnd len="sm" w="sm" type="none"/>
          </a:ln>
        </p:spPr>
      </p:pic>
      <p:sp>
        <p:nvSpPr>
          <p:cNvPr id="2064" name="Google Shape;206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5" name="Google Shape;2065;p62"/>
          <p:cNvSpPr/>
          <p:nvPr/>
        </p:nvSpPr>
        <p:spPr>
          <a:xfrm>
            <a:off x="3260650" y="1282600"/>
            <a:ext cx="578700" cy="507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66" name="Google Shape;2066;p62"/>
          <p:cNvSpPr txBox="1"/>
          <p:nvPr/>
        </p:nvSpPr>
        <p:spPr>
          <a:xfrm>
            <a:off x="3386844" y="1230219"/>
            <a:ext cx="5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00"/>
                </a:solidFill>
                <a:latin typeface="Assistant"/>
                <a:ea typeface="Assistant"/>
                <a:cs typeface="Assistant"/>
                <a:sym typeface="Assistant"/>
              </a:rPr>
              <a:t>TP</a:t>
            </a:r>
            <a:endParaRPr b="1" sz="1000">
              <a:solidFill>
                <a:srgbClr val="00FF00"/>
              </a:solidFill>
              <a:latin typeface="Assistant"/>
              <a:ea typeface="Assistant"/>
              <a:cs typeface="Assistant"/>
              <a:sym typeface="Assistant"/>
            </a:endParaRPr>
          </a:p>
        </p:txBody>
      </p:sp>
      <p:sp>
        <p:nvSpPr>
          <p:cNvPr id="2067" name="Google Shape;2067;p62"/>
          <p:cNvSpPr/>
          <p:nvPr/>
        </p:nvSpPr>
        <p:spPr>
          <a:xfrm>
            <a:off x="3875006" y="1282606"/>
            <a:ext cx="2928900" cy="5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68" name="Google Shape;2068;p62"/>
          <p:cNvSpPr txBox="1"/>
          <p:nvPr/>
        </p:nvSpPr>
        <p:spPr>
          <a:xfrm>
            <a:off x="3979788" y="1230219"/>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Assistant"/>
                <a:ea typeface="Assistant"/>
                <a:cs typeface="Assistant"/>
                <a:sym typeface="Assistant"/>
              </a:rPr>
              <a:t>FN</a:t>
            </a:r>
            <a:endParaRPr b="1" sz="1000">
              <a:solidFill>
                <a:srgbClr val="FF0000"/>
              </a:solidFill>
              <a:latin typeface="Assistant"/>
              <a:ea typeface="Assistant"/>
              <a:cs typeface="Assistant"/>
              <a:sym typeface="Assistant"/>
            </a:endParaRPr>
          </a:p>
        </p:txBody>
      </p:sp>
      <p:sp>
        <p:nvSpPr>
          <p:cNvPr id="2069" name="Google Shape;2069;p62"/>
          <p:cNvSpPr/>
          <p:nvPr/>
        </p:nvSpPr>
        <p:spPr>
          <a:xfrm>
            <a:off x="3267775" y="1825525"/>
            <a:ext cx="578700" cy="252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70" name="Google Shape;2070;p62"/>
          <p:cNvSpPr txBox="1"/>
          <p:nvPr/>
        </p:nvSpPr>
        <p:spPr>
          <a:xfrm>
            <a:off x="3383300" y="2011269"/>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Assistant"/>
                <a:ea typeface="Assistant"/>
                <a:cs typeface="Assistant"/>
                <a:sym typeface="Assistant"/>
              </a:rPr>
              <a:t>FP</a:t>
            </a:r>
            <a:endParaRPr b="1" sz="1000">
              <a:solidFill>
                <a:srgbClr val="FF0000"/>
              </a:solidFill>
              <a:latin typeface="Assistant"/>
              <a:ea typeface="Assistant"/>
              <a:cs typeface="Assistant"/>
              <a:sym typeface="Assistant"/>
            </a:endParaRPr>
          </a:p>
        </p:txBody>
      </p:sp>
      <p:sp>
        <p:nvSpPr>
          <p:cNvPr id="2071" name="Google Shape;2071;p62"/>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pic>
        <p:nvPicPr>
          <p:cNvPr id="2076" name="Google Shape;2076;p63"/>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077" name="Google Shape;2077;p63"/>
          <p:cNvSpPr txBox="1"/>
          <p:nvPr>
            <p:ph type="title"/>
          </p:nvPr>
        </p:nvSpPr>
        <p:spPr>
          <a:xfrm>
            <a:off x="858725" y="516025"/>
            <a:ext cx="4508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Tuned Confusion Matrix</a:t>
            </a:r>
            <a:endParaRPr b="1">
              <a:solidFill>
                <a:srgbClr val="FFFFFF"/>
              </a:solidFill>
              <a:latin typeface="Roboto"/>
              <a:ea typeface="Roboto"/>
              <a:cs typeface="Roboto"/>
              <a:sym typeface="Roboto"/>
            </a:endParaRPr>
          </a:p>
        </p:txBody>
      </p:sp>
      <p:pic>
        <p:nvPicPr>
          <p:cNvPr id="2078" name="Google Shape;2078;p63"/>
          <p:cNvPicPr preferRelativeResize="0"/>
          <p:nvPr/>
        </p:nvPicPr>
        <p:blipFill>
          <a:blip r:embed="rId4">
            <a:alphaModFix/>
          </a:blip>
          <a:stretch>
            <a:fillRect/>
          </a:stretch>
        </p:blipFill>
        <p:spPr>
          <a:xfrm>
            <a:off x="2410225" y="1101075"/>
            <a:ext cx="5085549" cy="3905800"/>
          </a:xfrm>
          <a:prstGeom prst="rect">
            <a:avLst/>
          </a:prstGeom>
          <a:noFill/>
          <a:ln cap="flat" cmpd="sng" w="38100">
            <a:solidFill>
              <a:schemeClr val="dk2"/>
            </a:solidFill>
            <a:prstDash val="solid"/>
            <a:round/>
            <a:headEnd len="sm" w="sm" type="none"/>
            <a:tailEnd len="sm" w="sm" type="none"/>
          </a:ln>
        </p:spPr>
      </p:pic>
      <p:sp>
        <p:nvSpPr>
          <p:cNvPr id="2079" name="Google Shape;207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0" name="Google Shape;2080;p63"/>
          <p:cNvSpPr/>
          <p:nvPr/>
        </p:nvSpPr>
        <p:spPr>
          <a:xfrm>
            <a:off x="3260650" y="1282600"/>
            <a:ext cx="578700" cy="5073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81" name="Google Shape;2081;p63"/>
          <p:cNvSpPr txBox="1"/>
          <p:nvPr/>
        </p:nvSpPr>
        <p:spPr>
          <a:xfrm>
            <a:off x="3386844" y="1230219"/>
            <a:ext cx="5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FF00"/>
                </a:solidFill>
                <a:latin typeface="Assistant"/>
                <a:ea typeface="Assistant"/>
                <a:cs typeface="Assistant"/>
                <a:sym typeface="Assistant"/>
              </a:rPr>
              <a:t>TP</a:t>
            </a:r>
            <a:endParaRPr b="1" sz="1000">
              <a:solidFill>
                <a:srgbClr val="00FF00"/>
              </a:solidFill>
              <a:latin typeface="Assistant"/>
              <a:ea typeface="Assistant"/>
              <a:cs typeface="Assistant"/>
              <a:sym typeface="Assistant"/>
            </a:endParaRPr>
          </a:p>
        </p:txBody>
      </p:sp>
      <p:sp>
        <p:nvSpPr>
          <p:cNvPr id="2082" name="Google Shape;2082;p63"/>
          <p:cNvSpPr/>
          <p:nvPr/>
        </p:nvSpPr>
        <p:spPr>
          <a:xfrm>
            <a:off x="3875006" y="1282606"/>
            <a:ext cx="2928900" cy="5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83" name="Google Shape;2083;p63"/>
          <p:cNvSpPr txBox="1"/>
          <p:nvPr/>
        </p:nvSpPr>
        <p:spPr>
          <a:xfrm>
            <a:off x="3979788" y="1230219"/>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Assistant"/>
                <a:ea typeface="Assistant"/>
                <a:cs typeface="Assistant"/>
                <a:sym typeface="Assistant"/>
              </a:rPr>
              <a:t>FN</a:t>
            </a:r>
            <a:endParaRPr b="1" sz="1000">
              <a:solidFill>
                <a:srgbClr val="FF0000"/>
              </a:solidFill>
              <a:latin typeface="Assistant"/>
              <a:ea typeface="Assistant"/>
              <a:cs typeface="Assistant"/>
              <a:sym typeface="Assistant"/>
            </a:endParaRPr>
          </a:p>
        </p:txBody>
      </p:sp>
      <p:sp>
        <p:nvSpPr>
          <p:cNvPr id="2084" name="Google Shape;2084;p63"/>
          <p:cNvSpPr/>
          <p:nvPr/>
        </p:nvSpPr>
        <p:spPr>
          <a:xfrm>
            <a:off x="3267775" y="1825525"/>
            <a:ext cx="578700" cy="252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85" name="Google Shape;2085;p63"/>
          <p:cNvSpPr txBox="1"/>
          <p:nvPr/>
        </p:nvSpPr>
        <p:spPr>
          <a:xfrm>
            <a:off x="3383300" y="2011269"/>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latin typeface="Assistant"/>
                <a:ea typeface="Assistant"/>
                <a:cs typeface="Assistant"/>
                <a:sym typeface="Assistant"/>
              </a:rPr>
              <a:t>FP</a:t>
            </a:r>
            <a:endParaRPr b="1" sz="1000">
              <a:solidFill>
                <a:srgbClr val="FF0000"/>
              </a:solidFill>
              <a:latin typeface="Assistant"/>
              <a:ea typeface="Assistant"/>
              <a:cs typeface="Assistant"/>
              <a:sym typeface="Assistant"/>
            </a:endParaRPr>
          </a:p>
        </p:txBody>
      </p:sp>
      <p:sp>
        <p:nvSpPr>
          <p:cNvPr id="2086" name="Google Shape;2086;p63"/>
          <p:cNvSpPr/>
          <p:nvPr/>
        </p:nvSpPr>
        <p:spPr>
          <a:xfrm>
            <a:off x="3882200" y="1824275"/>
            <a:ext cx="2928900" cy="2529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87" name="Google Shape;2087;p63"/>
          <p:cNvSpPr txBox="1"/>
          <p:nvPr/>
        </p:nvSpPr>
        <p:spPr>
          <a:xfrm>
            <a:off x="3979788" y="2013650"/>
            <a:ext cx="4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9900"/>
                </a:solidFill>
                <a:latin typeface="Assistant"/>
                <a:ea typeface="Assistant"/>
                <a:cs typeface="Assistant"/>
                <a:sym typeface="Assistant"/>
              </a:rPr>
              <a:t>TN</a:t>
            </a:r>
            <a:endParaRPr b="1" sz="1000">
              <a:solidFill>
                <a:srgbClr val="FF9900"/>
              </a:solidFill>
              <a:latin typeface="Assistant"/>
              <a:ea typeface="Assistant"/>
              <a:cs typeface="Assistant"/>
              <a:sym typeface="Assistant"/>
            </a:endParaRPr>
          </a:p>
        </p:txBody>
      </p:sp>
      <p:sp>
        <p:nvSpPr>
          <p:cNvPr id="2088" name="Google Shape;2088;p63"/>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89" name="Google Shape;2089;p63"/>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090" name="Google Shape;2090;p6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3"/>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092" name="Google Shape;2092;p63"/>
          <p:cNvGrpSpPr/>
          <p:nvPr/>
        </p:nvGrpSpPr>
        <p:grpSpPr>
          <a:xfrm>
            <a:off x="350288" y="1438582"/>
            <a:ext cx="363752" cy="353113"/>
            <a:chOff x="5314188" y="3350032"/>
            <a:chExt cx="363752" cy="353113"/>
          </a:xfrm>
        </p:grpSpPr>
        <p:sp>
          <p:nvSpPr>
            <p:cNvPr id="2093" name="Google Shape;2093;p6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63"/>
          <p:cNvGrpSpPr/>
          <p:nvPr/>
        </p:nvGrpSpPr>
        <p:grpSpPr>
          <a:xfrm>
            <a:off x="348592" y="1008455"/>
            <a:ext cx="367161" cy="287523"/>
            <a:chOff x="4878379" y="2473892"/>
            <a:chExt cx="367161" cy="287523"/>
          </a:xfrm>
        </p:grpSpPr>
        <p:sp>
          <p:nvSpPr>
            <p:cNvPr id="2096" name="Google Shape;2096;p6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63"/>
          <p:cNvGrpSpPr/>
          <p:nvPr/>
        </p:nvGrpSpPr>
        <p:grpSpPr>
          <a:xfrm>
            <a:off x="348008" y="3957867"/>
            <a:ext cx="368308" cy="367033"/>
            <a:chOff x="7100170" y="1500117"/>
            <a:chExt cx="368308" cy="367033"/>
          </a:xfrm>
        </p:grpSpPr>
        <p:sp>
          <p:nvSpPr>
            <p:cNvPr id="2102" name="Google Shape;2102;p6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63"/>
          <p:cNvGrpSpPr/>
          <p:nvPr/>
        </p:nvGrpSpPr>
        <p:grpSpPr>
          <a:xfrm>
            <a:off x="344419" y="2490873"/>
            <a:ext cx="375507" cy="367925"/>
            <a:chOff x="6657194" y="2434073"/>
            <a:chExt cx="375507" cy="367925"/>
          </a:xfrm>
        </p:grpSpPr>
        <p:sp>
          <p:nvSpPr>
            <p:cNvPr id="2116" name="Google Shape;2116;p6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63"/>
          <p:cNvGrpSpPr/>
          <p:nvPr/>
        </p:nvGrpSpPr>
        <p:grpSpPr>
          <a:xfrm>
            <a:off x="348211" y="1934306"/>
            <a:ext cx="367925" cy="367161"/>
            <a:chOff x="5756399" y="2434456"/>
            <a:chExt cx="367925" cy="367161"/>
          </a:xfrm>
        </p:grpSpPr>
        <p:sp>
          <p:nvSpPr>
            <p:cNvPr id="2120" name="Google Shape;2120;p6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63"/>
          <p:cNvGrpSpPr/>
          <p:nvPr/>
        </p:nvGrpSpPr>
        <p:grpSpPr>
          <a:xfrm>
            <a:off x="345356" y="3017323"/>
            <a:ext cx="373627" cy="367925"/>
            <a:chOff x="7964906" y="2434073"/>
            <a:chExt cx="373627" cy="367925"/>
          </a:xfrm>
        </p:grpSpPr>
        <p:sp>
          <p:nvSpPr>
            <p:cNvPr id="2128" name="Google Shape;2128;p6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63"/>
          <p:cNvGrpSpPr/>
          <p:nvPr/>
        </p:nvGrpSpPr>
        <p:grpSpPr>
          <a:xfrm>
            <a:off x="373062" y="3493825"/>
            <a:ext cx="318231" cy="355470"/>
            <a:chOff x="6219124" y="2902788"/>
            <a:chExt cx="318231" cy="355470"/>
          </a:xfrm>
        </p:grpSpPr>
        <p:sp>
          <p:nvSpPr>
            <p:cNvPr id="2131" name="Google Shape;2131;p6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63"/>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pic>
        <p:nvPicPr>
          <p:cNvPr id="2139" name="Google Shape;2139;p64"/>
          <p:cNvPicPr preferRelativeResize="0"/>
          <p:nvPr/>
        </p:nvPicPr>
        <p:blipFill>
          <a:blip r:embed="rId3">
            <a:alphaModFix/>
          </a:blip>
          <a:stretch>
            <a:fillRect/>
          </a:stretch>
        </p:blipFill>
        <p:spPr>
          <a:xfrm>
            <a:off x="2485100" y="1111468"/>
            <a:ext cx="4631000" cy="3835883"/>
          </a:xfrm>
          <a:prstGeom prst="rect">
            <a:avLst/>
          </a:prstGeom>
          <a:noFill/>
          <a:ln cap="flat" cmpd="sng" w="38100">
            <a:solidFill>
              <a:schemeClr val="dk2"/>
            </a:solidFill>
            <a:prstDash val="solid"/>
            <a:round/>
            <a:headEnd len="sm" w="sm" type="none"/>
            <a:tailEnd len="sm" w="sm" type="none"/>
          </a:ln>
        </p:spPr>
      </p:pic>
      <p:sp>
        <p:nvSpPr>
          <p:cNvPr id="2140" name="Google Shape;214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41" name="Google Shape;2141;p64"/>
          <p:cNvGrpSpPr/>
          <p:nvPr/>
        </p:nvGrpSpPr>
        <p:grpSpPr>
          <a:xfrm>
            <a:off x="-492825" y="-1113675"/>
            <a:ext cx="10129649" cy="9234900"/>
            <a:chOff x="-492825" y="-1113675"/>
            <a:chExt cx="10129649" cy="9234900"/>
          </a:xfrm>
        </p:grpSpPr>
        <p:pic>
          <p:nvPicPr>
            <p:cNvPr id="2142" name="Google Shape;2142;p64"/>
            <p:cNvPicPr preferRelativeResize="0"/>
            <p:nvPr/>
          </p:nvPicPr>
          <p:blipFill>
            <a:blip r:embed="rId4">
              <a:alphaModFix amt="23000"/>
            </a:blip>
            <a:stretch>
              <a:fillRect/>
            </a:stretch>
          </p:blipFill>
          <p:spPr>
            <a:xfrm>
              <a:off x="-492825" y="520775"/>
              <a:ext cx="10129649" cy="550575"/>
            </a:xfrm>
            <a:prstGeom prst="rect">
              <a:avLst/>
            </a:prstGeom>
            <a:noFill/>
            <a:ln>
              <a:noFill/>
            </a:ln>
          </p:spPr>
        </p:pic>
        <p:sp>
          <p:nvSpPr>
            <p:cNvPr id="2143" name="Google Shape;2143;p64"/>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144" name="Google Shape;2144;p64"/>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145" name="Google Shape;2145;p6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147" name="Google Shape;2147;p64"/>
            <p:cNvGrpSpPr/>
            <p:nvPr/>
          </p:nvGrpSpPr>
          <p:grpSpPr>
            <a:xfrm>
              <a:off x="350288" y="1438582"/>
              <a:ext cx="363752" cy="353113"/>
              <a:chOff x="5314188" y="3350032"/>
              <a:chExt cx="363752" cy="353113"/>
            </a:xfrm>
          </p:grpSpPr>
          <p:sp>
            <p:nvSpPr>
              <p:cNvPr id="2148" name="Google Shape;2148;p6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64"/>
            <p:cNvGrpSpPr/>
            <p:nvPr/>
          </p:nvGrpSpPr>
          <p:grpSpPr>
            <a:xfrm>
              <a:off x="348592" y="1008455"/>
              <a:ext cx="367161" cy="287523"/>
              <a:chOff x="4878379" y="2473892"/>
              <a:chExt cx="367161" cy="287523"/>
            </a:xfrm>
          </p:grpSpPr>
          <p:sp>
            <p:nvSpPr>
              <p:cNvPr id="2151" name="Google Shape;2151;p6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64"/>
            <p:cNvGrpSpPr/>
            <p:nvPr/>
          </p:nvGrpSpPr>
          <p:grpSpPr>
            <a:xfrm>
              <a:off x="348008" y="3957867"/>
              <a:ext cx="368308" cy="367033"/>
              <a:chOff x="7100170" y="1500117"/>
              <a:chExt cx="368308" cy="367033"/>
            </a:xfrm>
          </p:grpSpPr>
          <p:sp>
            <p:nvSpPr>
              <p:cNvPr id="2157" name="Google Shape;2157;p6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64"/>
            <p:cNvGrpSpPr/>
            <p:nvPr/>
          </p:nvGrpSpPr>
          <p:grpSpPr>
            <a:xfrm>
              <a:off x="344419" y="2490873"/>
              <a:ext cx="375507" cy="367925"/>
              <a:chOff x="6657194" y="2434073"/>
              <a:chExt cx="375507" cy="367925"/>
            </a:xfrm>
          </p:grpSpPr>
          <p:sp>
            <p:nvSpPr>
              <p:cNvPr id="2171" name="Google Shape;2171;p6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64"/>
            <p:cNvGrpSpPr/>
            <p:nvPr/>
          </p:nvGrpSpPr>
          <p:grpSpPr>
            <a:xfrm>
              <a:off x="348211" y="1934306"/>
              <a:ext cx="367925" cy="367161"/>
              <a:chOff x="5756399" y="2434456"/>
              <a:chExt cx="367925" cy="367161"/>
            </a:xfrm>
          </p:grpSpPr>
          <p:sp>
            <p:nvSpPr>
              <p:cNvPr id="2175" name="Google Shape;2175;p6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64"/>
            <p:cNvGrpSpPr/>
            <p:nvPr/>
          </p:nvGrpSpPr>
          <p:grpSpPr>
            <a:xfrm>
              <a:off x="345356" y="3017323"/>
              <a:ext cx="373627" cy="367925"/>
              <a:chOff x="7964906" y="2434073"/>
              <a:chExt cx="373627" cy="367925"/>
            </a:xfrm>
          </p:grpSpPr>
          <p:sp>
            <p:nvSpPr>
              <p:cNvPr id="2183" name="Google Shape;2183;p6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64"/>
            <p:cNvGrpSpPr/>
            <p:nvPr/>
          </p:nvGrpSpPr>
          <p:grpSpPr>
            <a:xfrm>
              <a:off x="373062" y="3493825"/>
              <a:ext cx="318231" cy="355470"/>
              <a:chOff x="6219124" y="2902788"/>
              <a:chExt cx="318231" cy="355470"/>
            </a:xfrm>
          </p:grpSpPr>
          <p:sp>
            <p:nvSpPr>
              <p:cNvPr id="2186" name="Google Shape;2186;p6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89" name="Google Shape;2189;p64"/>
          <p:cNvSpPr txBox="1"/>
          <p:nvPr>
            <p:ph type="title"/>
          </p:nvPr>
        </p:nvSpPr>
        <p:spPr>
          <a:xfrm>
            <a:off x="858725" y="516013"/>
            <a:ext cx="3467100" cy="5727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ROC AUC</a:t>
            </a:r>
            <a:endParaRPr b="1">
              <a:solidFill>
                <a:srgbClr val="FFFFFF"/>
              </a:solidFill>
              <a:latin typeface="Roboto"/>
              <a:ea typeface="Roboto"/>
              <a:cs typeface="Roboto"/>
              <a:sym typeface="Roboto"/>
            </a:endParaRPr>
          </a:p>
        </p:txBody>
      </p:sp>
      <p:sp>
        <p:nvSpPr>
          <p:cNvPr id="2190" name="Google Shape;2190;p64"/>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pic>
        <p:nvPicPr>
          <p:cNvPr id="2195" name="Google Shape;2195;p65"/>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2196" name="Google Shape;2196;p65"/>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197" name="Google Shape;2197;p65"/>
          <p:cNvGrpSpPr/>
          <p:nvPr/>
        </p:nvGrpSpPr>
        <p:grpSpPr>
          <a:xfrm>
            <a:off x="3401088" y="4475332"/>
            <a:ext cx="363752" cy="353113"/>
            <a:chOff x="5314188" y="3350032"/>
            <a:chExt cx="363752" cy="353113"/>
          </a:xfrm>
        </p:grpSpPr>
        <p:sp>
          <p:nvSpPr>
            <p:cNvPr id="2198" name="Google Shape;2198;p6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65"/>
          <p:cNvGrpSpPr/>
          <p:nvPr/>
        </p:nvGrpSpPr>
        <p:grpSpPr>
          <a:xfrm>
            <a:off x="2856804" y="4547942"/>
            <a:ext cx="367161" cy="287523"/>
            <a:chOff x="4878379" y="2473892"/>
            <a:chExt cx="367161" cy="287523"/>
          </a:xfrm>
        </p:grpSpPr>
        <p:sp>
          <p:nvSpPr>
            <p:cNvPr id="2201" name="Google Shape;2201;p6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65"/>
          <p:cNvGrpSpPr/>
          <p:nvPr/>
        </p:nvGrpSpPr>
        <p:grpSpPr>
          <a:xfrm>
            <a:off x="5780070" y="4460967"/>
            <a:ext cx="368308" cy="367033"/>
            <a:chOff x="7100170" y="1500117"/>
            <a:chExt cx="368308" cy="367033"/>
          </a:xfrm>
        </p:grpSpPr>
        <p:sp>
          <p:nvSpPr>
            <p:cNvPr id="2207" name="Google Shape;2207;p6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65"/>
          <p:cNvGrpSpPr/>
          <p:nvPr/>
        </p:nvGrpSpPr>
        <p:grpSpPr>
          <a:xfrm>
            <a:off x="4314269" y="4460523"/>
            <a:ext cx="375507" cy="367925"/>
            <a:chOff x="6657194" y="2434073"/>
            <a:chExt cx="375507" cy="367925"/>
          </a:xfrm>
        </p:grpSpPr>
        <p:sp>
          <p:nvSpPr>
            <p:cNvPr id="2221" name="Google Shape;2221;p6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65"/>
          <p:cNvGrpSpPr/>
          <p:nvPr/>
        </p:nvGrpSpPr>
        <p:grpSpPr>
          <a:xfrm>
            <a:off x="3835149" y="4468306"/>
            <a:ext cx="367925" cy="367161"/>
            <a:chOff x="5756399" y="2434456"/>
            <a:chExt cx="367925" cy="367161"/>
          </a:xfrm>
        </p:grpSpPr>
        <p:sp>
          <p:nvSpPr>
            <p:cNvPr id="2225" name="Google Shape;2225;p6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65"/>
          <p:cNvGrpSpPr/>
          <p:nvPr/>
        </p:nvGrpSpPr>
        <p:grpSpPr>
          <a:xfrm>
            <a:off x="4800981" y="4460523"/>
            <a:ext cx="373627" cy="367925"/>
            <a:chOff x="7964906" y="2434073"/>
            <a:chExt cx="373627" cy="367925"/>
          </a:xfrm>
        </p:grpSpPr>
        <p:sp>
          <p:nvSpPr>
            <p:cNvPr id="2233" name="Google Shape;2233;p6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5" name="Google Shape;2235;p65"/>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236" name="Google Shape;2236;p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7" name="Google Shape;2237;p65"/>
          <p:cNvSpPr txBox="1"/>
          <p:nvPr/>
        </p:nvSpPr>
        <p:spPr>
          <a:xfrm>
            <a:off x="3235675" y="9939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2238" name="Google Shape;2238;p65"/>
          <p:cNvSpPr txBox="1"/>
          <p:nvPr/>
        </p:nvSpPr>
        <p:spPr>
          <a:xfrm>
            <a:off x="3235675" y="19083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2239" name="Google Shape;2239;p65"/>
          <p:cNvSpPr txBox="1"/>
          <p:nvPr/>
        </p:nvSpPr>
        <p:spPr>
          <a:xfrm>
            <a:off x="3235675" y="28227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pic>
        <p:nvPicPr>
          <p:cNvPr id="2240" name="Google Shape;2240;p65"/>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2241" name="Google Shape;2241;p65"/>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2242" name="Google Shape;2242;p65"/>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2243" name="Google Shape;2243;p65"/>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sp>
        <p:nvSpPr>
          <p:cNvPr id="2244" name="Google Shape;2244;p65"/>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245" name="Google Shape;2245;p65"/>
          <p:cNvGrpSpPr/>
          <p:nvPr/>
        </p:nvGrpSpPr>
        <p:grpSpPr>
          <a:xfrm>
            <a:off x="5318224" y="4466750"/>
            <a:ext cx="318231" cy="355470"/>
            <a:chOff x="6219124" y="2902788"/>
            <a:chExt cx="318231" cy="355470"/>
          </a:xfrm>
        </p:grpSpPr>
        <p:sp>
          <p:nvSpPr>
            <p:cNvPr id="2246" name="Google Shape;2246;p6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9" name="Google Shape;224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0" name="Google Shape;2250;p6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txBox="1"/>
          <p:nvPr/>
        </p:nvSpPr>
        <p:spPr>
          <a:xfrm>
            <a:off x="6691875" y="-2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02</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Obesity </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Model</a:t>
            </a:r>
            <a:endParaRPr b="1" sz="1100">
              <a:solidFill>
                <a:srgbClr val="657E93"/>
              </a:solidFill>
              <a:latin typeface="Roboto"/>
              <a:ea typeface="Roboto"/>
              <a:cs typeface="Roboto"/>
              <a:sym typeface="Roboto"/>
            </a:endParaRPr>
          </a:p>
        </p:txBody>
      </p:sp>
      <p:sp>
        <p:nvSpPr>
          <p:cNvPr id="2252" name="Google Shape;2252;p65"/>
          <p:cNvSpPr txBox="1"/>
          <p:nvPr>
            <p:ph idx="4294967295" type="body"/>
          </p:nvPr>
        </p:nvSpPr>
        <p:spPr>
          <a:xfrm>
            <a:off x="4226475" y="1467145"/>
            <a:ext cx="23493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Obesity Class 2</a:t>
            </a:r>
            <a:endParaRPr>
              <a:solidFill>
                <a:srgbClr val="FFFFFF"/>
              </a:solidFill>
              <a:latin typeface="Roboto"/>
              <a:ea typeface="Roboto"/>
              <a:cs typeface="Roboto"/>
              <a:sym typeface="Roboto"/>
            </a:endParaRPr>
          </a:p>
        </p:txBody>
      </p:sp>
      <p:cxnSp>
        <p:nvCxnSpPr>
          <p:cNvPr id="2253" name="Google Shape;2253;p65"/>
          <p:cNvCxnSpPr>
            <a:stCxn id="2237" idx="2"/>
            <a:endCxn id="2238" idx="0"/>
          </p:cNvCxnSpPr>
          <p:nvPr/>
        </p:nvCxnSpPr>
        <p:spPr>
          <a:xfrm>
            <a:off x="4637125" y="1363225"/>
            <a:ext cx="0" cy="5451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pic>
        <p:nvPicPr>
          <p:cNvPr id="2258" name="Google Shape;2258;p66"/>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2259" name="Google Shape;2259;p66"/>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260" name="Google Shape;2260;p66"/>
          <p:cNvGrpSpPr/>
          <p:nvPr/>
        </p:nvGrpSpPr>
        <p:grpSpPr>
          <a:xfrm>
            <a:off x="3401088" y="4475332"/>
            <a:ext cx="363752" cy="353113"/>
            <a:chOff x="5314188" y="3350032"/>
            <a:chExt cx="363752" cy="353113"/>
          </a:xfrm>
        </p:grpSpPr>
        <p:sp>
          <p:nvSpPr>
            <p:cNvPr id="2261" name="Google Shape;2261;p6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66"/>
          <p:cNvGrpSpPr/>
          <p:nvPr/>
        </p:nvGrpSpPr>
        <p:grpSpPr>
          <a:xfrm>
            <a:off x="2856804" y="4547942"/>
            <a:ext cx="367161" cy="287523"/>
            <a:chOff x="4878379" y="2473892"/>
            <a:chExt cx="367161" cy="287523"/>
          </a:xfrm>
        </p:grpSpPr>
        <p:sp>
          <p:nvSpPr>
            <p:cNvPr id="2264" name="Google Shape;2264;p6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66"/>
          <p:cNvGrpSpPr/>
          <p:nvPr/>
        </p:nvGrpSpPr>
        <p:grpSpPr>
          <a:xfrm>
            <a:off x="5780070" y="4460967"/>
            <a:ext cx="368308" cy="367033"/>
            <a:chOff x="7100170" y="1500117"/>
            <a:chExt cx="368308" cy="367033"/>
          </a:xfrm>
        </p:grpSpPr>
        <p:sp>
          <p:nvSpPr>
            <p:cNvPr id="2270" name="Google Shape;2270;p6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66"/>
          <p:cNvGrpSpPr/>
          <p:nvPr/>
        </p:nvGrpSpPr>
        <p:grpSpPr>
          <a:xfrm>
            <a:off x="4314269" y="4460523"/>
            <a:ext cx="375507" cy="367925"/>
            <a:chOff x="6657194" y="2434073"/>
            <a:chExt cx="375507" cy="367925"/>
          </a:xfrm>
        </p:grpSpPr>
        <p:sp>
          <p:nvSpPr>
            <p:cNvPr id="2284" name="Google Shape;2284;p6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66"/>
          <p:cNvGrpSpPr/>
          <p:nvPr/>
        </p:nvGrpSpPr>
        <p:grpSpPr>
          <a:xfrm>
            <a:off x="3835149" y="4468306"/>
            <a:ext cx="367925" cy="367161"/>
            <a:chOff x="5756399" y="2434456"/>
            <a:chExt cx="367925" cy="367161"/>
          </a:xfrm>
        </p:grpSpPr>
        <p:sp>
          <p:nvSpPr>
            <p:cNvPr id="2288" name="Google Shape;2288;p6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66"/>
          <p:cNvGrpSpPr/>
          <p:nvPr/>
        </p:nvGrpSpPr>
        <p:grpSpPr>
          <a:xfrm>
            <a:off x="4800981" y="4460523"/>
            <a:ext cx="373627" cy="367925"/>
            <a:chOff x="7964906" y="2434073"/>
            <a:chExt cx="373627" cy="367925"/>
          </a:xfrm>
        </p:grpSpPr>
        <p:sp>
          <p:nvSpPr>
            <p:cNvPr id="2296" name="Google Shape;2296;p6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66"/>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299" name="Google Shape;2299;p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00" name="Google Shape;2300;p66"/>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2301" name="Google Shape;2301;p66"/>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2302" name="Google Shape;2302;p66"/>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2303" name="Google Shape;2303;p66"/>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sp>
        <p:nvSpPr>
          <p:cNvPr id="2304" name="Google Shape;2304;p66"/>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305" name="Google Shape;2305;p66"/>
          <p:cNvGrpSpPr/>
          <p:nvPr/>
        </p:nvGrpSpPr>
        <p:grpSpPr>
          <a:xfrm>
            <a:off x="5318224" y="4466750"/>
            <a:ext cx="318231" cy="355470"/>
            <a:chOff x="6219124" y="2902788"/>
            <a:chExt cx="318231" cy="355470"/>
          </a:xfrm>
        </p:grpSpPr>
        <p:sp>
          <p:nvSpPr>
            <p:cNvPr id="2306" name="Google Shape;2306;p6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9" name="Google Shape;230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10" name="Google Shape;2310;p6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6"/>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2312" name="Google Shape;2312;p66"/>
          <p:cNvSpPr txBox="1"/>
          <p:nvPr/>
        </p:nvSpPr>
        <p:spPr>
          <a:xfrm>
            <a:off x="3235675" y="9939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2313" name="Google Shape;2313;p66"/>
          <p:cNvSpPr txBox="1"/>
          <p:nvPr/>
        </p:nvSpPr>
        <p:spPr>
          <a:xfrm>
            <a:off x="3235675" y="1908325"/>
            <a:ext cx="2802900" cy="369300"/>
          </a:xfrm>
          <a:prstGeom prst="rect">
            <a:avLst/>
          </a:prstGeom>
          <a:solidFill>
            <a:srgbClr val="E69138"/>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2314" name="Google Shape;2314;p66"/>
          <p:cNvSpPr txBox="1"/>
          <p:nvPr/>
        </p:nvSpPr>
        <p:spPr>
          <a:xfrm>
            <a:off x="3235675" y="28227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sp>
        <p:nvSpPr>
          <p:cNvPr id="2315" name="Google Shape;2315;p66"/>
          <p:cNvSpPr txBox="1"/>
          <p:nvPr>
            <p:ph idx="4294967295" type="body"/>
          </p:nvPr>
        </p:nvSpPr>
        <p:spPr>
          <a:xfrm>
            <a:off x="4226475" y="1467145"/>
            <a:ext cx="23493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Obesity Class 2</a:t>
            </a:r>
            <a:endParaRPr>
              <a:solidFill>
                <a:srgbClr val="FFFFFF"/>
              </a:solidFill>
              <a:latin typeface="Roboto"/>
              <a:ea typeface="Roboto"/>
              <a:cs typeface="Roboto"/>
              <a:sym typeface="Roboto"/>
            </a:endParaRPr>
          </a:p>
        </p:txBody>
      </p:sp>
      <p:cxnSp>
        <p:nvCxnSpPr>
          <p:cNvPr id="2316" name="Google Shape;2316;p66"/>
          <p:cNvCxnSpPr>
            <a:stCxn id="2312" idx="2"/>
            <a:endCxn id="2313" idx="0"/>
          </p:cNvCxnSpPr>
          <p:nvPr/>
        </p:nvCxnSpPr>
        <p:spPr>
          <a:xfrm>
            <a:off x="4637125" y="1363225"/>
            <a:ext cx="0" cy="5451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pic>
        <p:nvPicPr>
          <p:cNvPr id="2321" name="Google Shape;2321;p67"/>
          <p:cNvPicPr preferRelativeResize="0"/>
          <p:nvPr/>
        </p:nvPicPr>
        <p:blipFill rotWithShape="1">
          <a:blip r:embed="rId3">
            <a:alphaModFix amt="52999"/>
          </a:blip>
          <a:srcRect b="0" l="12817" r="39867" t="0"/>
          <a:stretch/>
        </p:blipFill>
        <p:spPr>
          <a:xfrm>
            <a:off x="5668863" y="0"/>
            <a:ext cx="3650450" cy="5143500"/>
          </a:xfrm>
          <a:prstGeom prst="rect">
            <a:avLst/>
          </a:prstGeom>
          <a:noFill/>
          <a:ln cap="flat" cmpd="sng" w="76200">
            <a:solidFill>
              <a:srgbClr val="FFFFFF"/>
            </a:solidFill>
            <a:prstDash val="solid"/>
            <a:round/>
            <a:headEnd len="sm" w="sm" type="none"/>
            <a:tailEnd len="sm" w="sm" type="none"/>
          </a:ln>
        </p:spPr>
      </p:pic>
      <p:pic>
        <p:nvPicPr>
          <p:cNvPr id="2322" name="Google Shape;2322;p67"/>
          <p:cNvPicPr preferRelativeResize="0"/>
          <p:nvPr/>
        </p:nvPicPr>
        <p:blipFill>
          <a:blip r:embed="rId4">
            <a:alphaModFix amt="23000"/>
          </a:blip>
          <a:stretch>
            <a:fillRect/>
          </a:stretch>
        </p:blipFill>
        <p:spPr>
          <a:xfrm>
            <a:off x="-448900" y="1628075"/>
            <a:ext cx="10129649" cy="1021750"/>
          </a:xfrm>
          <a:prstGeom prst="rect">
            <a:avLst/>
          </a:prstGeom>
          <a:noFill/>
          <a:ln>
            <a:noFill/>
          </a:ln>
        </p:spPr>
      </p:pic>
      <p:sp>
        <p:nvSpPr>
          <p:cNvPr id="2323" name="Google Shape;2323;p67"/>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24" name="Google Shape;2324;p67"/>
          <p:cNvSpPr txBox="1"/>
          <p:nvPr>
            <p:ph type="ctrTitle"/>
          </p:nvPr>
        </p:nvSpPr>
        <p:spPr>
          <a:xfrm>
            <a:off x="-147525" y="1664650"/>
            <a:ext cx="6251100" cy="891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5100">
                <a:solidFill>
                  <a:srgbClr val="FFFFFF"/>
                </a:solidFill>
              </a:rPr>
              <a:t>Stroke Dataset</a:t>
            </a:r>
            <a:endParaRPr sz="5100">
              <a:solidFill>
                <a:srgbClr val="FFFFFF"/>
              </a:solidFill>
            </a:endParaRPr>
          </a:p>
        </p:txBody>
      </p:sp>
      <p:grpSp>
        <p:nvGrpSpPr>
          <p:cNvPr id="2325" name="Google Shape;2325;p67"/>
          <p:cNvGrpSpPr/>
          <p:nvPr/>
        </p:nvGrpSpPr>
        <p:grpSpPr>
          <a:xfrm>
            <a:off x="3401088" y="4475332"/>
            <a:ext cx="363752" cy="353113"/>
            <a:chOff x="5314188" y="3350032"/>
            <a:chExt cx="363752" cy="353113"/>
          </a:xfrm>
        </p:grpSpPr>
        <p:sp>
          <p:nvSpPr>
            <p:cNvPr id="2326" name="Google Shape;2326;p6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7"/>
          <p:cNvGrpSpPr/>
          <p:nvPr/>
        </p:nvGrpSpPr>
        <p:grpSpPr>
          <a:xfrm>
            <a:off x="2856804" y="4547942"/>
            <a:ext cx="367161" cy="287523"/>
            <a:chOff x="4878379" y="2473892"/>
            <a:chExt cx="367161" cy="287523"/>
          </a:xfrm>
        </p:grpSpPr>
        <p:sp>
          <p:nvSpPr>
            <p:cNvPr id="2329" name="Google Shape;2329;p6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67"/>
          <p:cNvGrpSpPr/>
          <p:nvPr/>
        </p:nvGrpSpPr>
        <p:grpSpPr>
          <a:xfrm>
            <a:off x="5780070" y="4460967"/>
            <a:ext cx="368308" cy="367033"/>
            <a:chOff x="7100170" y="1500117"/>
            <a:chExt cx="368308" cy="367033"/>
          </a:xfrm>
        </p:grpSpPr>
        <p:sp>
          <p:nvSpPr>
            <p:cNvPr id="2335" name="Google Shape;2335;p6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67"/>
          <p:cNvGrpSpPr/>
          <p:nvPr/>
        </p:nvGrpSpPr>
        <p:grpSpPr>
          <a:xfrm>
            <a:off x="4314269" y="4460523"/>
            <a:ext cx="375507" cy="367925"/>
            <a:chOff x="6657194" y="2434073"/>
            <a:chExt cx="375507" cy="367925"/>
          </a:xfrm>
        </p:grpSpPr>
        <p:sp>
          <p:nvSpPr>
            <p:cNvPr id="2349" name="Google Shape;2349;p6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67"/>
          <p:cNvGrpSpPr/>
          <p:nvPr/>
        </p:nvGrpSpPr>
        <p:grpSpPr>
          <a:xfrm>
            <a:off x="3835149" y="4468306"/>
            <a:ext cx="367925" cy="367161"/>
            <a:chOff x="5756399" y="2434456"/>
            <a:chExt cx="367925" cy="367161"/>
          </a:xfrm>
        </p:grpSpPr>
        <p:sp>
          <p:nvSpPr>
            <p:cNvPr id="2353" name="Google Shape;2353;p6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67"/>
          <p:cNvGrpSpPr/>
          <p:nvPr/>
        </p:nvGrpSpPr>
        <p:grpSpPr>
          <a:xfrm>
            <a:off x="4800981" y="4460523"/>
            <a:ext cx="373627" cy="367925"/>
            <a:chOff x="7964906" y="2434073"/>
            <a:chExt cx="373627" cy="367925"/>
          </a:xfrm>
        </p:grpSpPr>
        <p:sp>
          <p:nvSpPr>
            <p:cNvPr id="2361" name="Google Shape;2361;p6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63" name="Google Shape;2363;p67"/>
          <p:cNvPicPr preferRelativeResize="0"/>
          <p:nvPr/>
        </p:nvPicPr>
        <p:blipFill>
          <a:blip r:embed="rId5">
            <a:alphaModFix amt="15000"/>
          </a:blip>
          <a:stretch>
            <a:fillRect/>
          </a:stretch>
        </p:blipFill>
        <p:spPr>
          <a:xfrm flipH="1">
            <a:off x="5510151" y="-432800"/>
            <a:ext cx="5174548" cy="5143500"/>
          </a:xfrm>
          <a:prstGeom prst="rect">
            <a:avLst/>
          </a:prstGeom>
          <a:noFill/>
          <a:ln>
            <a:noFill/>
          </a:ln>
        </p:spPr>
      </p:pic>
      <p:sp>
        <p:nvSpPr>
          <p:cNvPr id="2364" name="Google Shape;2364;p6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365" name="Google Shape;2365;p67"/>
          <p:cNvGrpSpPr/>
          <p:nvPr/>
        </p:nvGrpSpPr>
        <p:grpSpPr>
          <a:xfrm>
            <a:off x="5318224" y="4466750"/>
            <a:ext cx="318231" cy="355470"/>
            <a:chOff x="6219124" y="2902788"/>
            <a:chExt cx="318231" cy="355470"/>
          </a:xfrm>
        </p:grpSpPr>
        <p:sp>
          <p:nvSpPr>
            <p:cNvPr id="2366" name="Google Shape;2366;p6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0" name="Google Shape;2370;p67"/>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71" name="Google Shape;2371;p6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17" name="Google Shape;417;p32"/>
          <p:cNvSpPr txBox="1"/>
          <p:nvPr>
            <p:ph type="ctrTitle"/>
          </p:nvPr>
        </p:nvSpPr>
        <p:spPr>
          <a:xfrm>
            <a:off x="2268275" y="735275"/>
            <a:ext cx="4136700" cy="26475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lt1"/>
                </a:solidFill>
                <a:latin typeface="Arial"/>
                <a:ea typeface="Arial"/>
                <a:cs typeface="Arial"/>
                <a:sym typeface="Arial"/>
              </a:rPr>
              <a:t>Being categorised as </a:t>
            </a:r>
            <a:r>
              <a:rPr b="1" lang="en" sz="1600" u="sng">
                <a:solidFill>
                  <a:schemeClr val="lt1"/>
                </a:solidFill>
                <a:latin typeface="Arial"/>
                <a:ea typeface="Arial"/>
                <a:cs typeface="Arial"/>
                <a:sym typeface="Arial"/>
              </a:rPr>
              <a:t>overweight</a:t>
            </a:r>
            <a:r>
              <a:rPr lang="en" sz="1600">
                <a:solidFill>
                  <a:schemeClr val="lt1"/>
                </a:solidFill>
                <a:latin typeface="Arial"/>
                <a:ea typeface="Arial"/>
                <a:cs typeface="Arial"/>
                <a:sym typeface="Arial"/>
              </a:rPr>
              <a:t> </a:t>
            </a:r>
            <a:r>
              <a:rPr b="1" lang="en" sz="1600" u="sng">
                <a:solidFill>
                  <a:schemeClr val="lt1"/>
                </a:solidFill>
                <a:latin typeface="Arial"/>
                <a:ea typeface="Arial"/>
                <a:cs typeface="Arial"/>
                <a:sym typeface="Arial"/>
              </a:rPr>
              <a:t>increases</a:t>
            </a:r>
            <a:r>
              <a:rPr lang="en" sz="1600">
                <a:solidFill>
                  <a:schemeClr val="lt1"/>
                </a:solidFill>
                <a:latin typeface="Arial"/>
                <a:ea typeface="Arial"/>
                <a:cs typeface="Arial"/>
                <a:sym typeface="Arial"/>
              </a:rPr>
              <a:t> your risk of stroke by </a:t>
            </a:r>
            <a:r>
              <a:rPr b="1" lang="en" sz="1600" u="sng">
                <a:solidFill>
                  <a:schemeClr val="lt1"/>
                </a:solidFill>
                <a:latin typeface="Arial"/>
                <a:ea typeface="Arial"/>
                <a:cs typeface="Arial"/>
                <a:sym typeface="Arial"/>
              </a:rPr>
              <a:t>22%</a:t>
            </a:r>
            <a:r>
              <a:rPr lang="en" sz="1600">
                <a:solidFill>
                  <a:schemeClr val="lt1"/>
                </a:solidFill>
                <a:latin typeface="Arial"/>
                <a:ea typeface="Arial"/>
                <a:cs typeface="Arial"/>
                <a:sym typeface="Arial"/>
              </a:rPr>
              <a:t> and if you are </a:t>
            </a:r>
            <a:r>
              <a:rPr b="1" lang="en" sz="1600" u="sng">
                <a:solidFill>
                  <a:schemeClr val="lt1"/>
                </a:solidFill>
                <a:latin typeface="Arial"/>
                <a:ea typeface="Arial"/>
                <a:cs typeface="Arial"/>
                <a:sym typeface="Arial"/>
              </a:rPr>
              <a:t>obese</a:t>
            </a:r>
            <a:r>
              <a:rPr lang="en" sz="1600">
                <a:solidFill>
                  <a:schemeClr val="lt1"/>
                </a:solidFill>
                <a:latin typeface="Arial"/>
                <a:ea typeface="Arial"/>
                <a:cs typeface="Arial"/>
                <a:sym typeface="Arial"/>
              </a:rPr>
              <a:t> that risk </a:t>
            </a:r>
            <a:r>
              <a:rPr b="1" lang="en" sz="1600" u="sng">
                <a:solidFill>
                  <a:schemeClr val="lt1"/>
                </a:solidFill>
                <a:latin typeface="Arial"/>
                <a:ea typeface="Arial"/>
                <a:cs typeface="Arial"/>
                <a:sym typeface="Arial"/>
              </a:rPr>
              <a:t>increases</a:t>
            </a:r>
            <a:r>
              <a:rPr lang="en" sz="1600">
                <a:solidFill>
                  <a:schemeClr val="lt1"/>
                </a:solidFill>
                <a:latin typeface="Arial"/>
                <a:ea typeface="Arial"/>
                <a:cs typeface="Arial"/>
                <a:sym typeface="Arial"/>
              </a:rPr>
              <a:t> by </a:t>
            </a:r>
            <a:r>
              <a:rPr b="1" lang="en" sz="1600" u="sng">
                <a:solidFill>
                  <a:schemeClr val="lt1"/>
                </a:solidFill>
                <a:latin typeface="Arial"/>
                <a:ea typeface="Arial"/>
                <a:cs typeface="Arial"/>
                <a:sym typeface="Arial"/>
              </a:rPr>
              <a:t>64%</a:t>
            </a:r>
            <a:r>
              <a:rPr lang="en" sz="1600">
                <a:solidFill>
                  <a:schemeClr val="lt1"/>
                </a:solidFill>
                <a:latin typeface="Arial"/>
                <a:ea typeface="Arial"/>
                <a:cs typeface="Arial"/>
                <a:sym typeface="Arial"/>
              </a:rPr>
              <a:t>. This is because </a:t>
            </a:r>
            <a:r>
              <a:rPr b="1" lang="en" sz="1600">
                <a:solidFill>
                  <a:schemeClr val="lt1"/>
                </a:solidFill>
                <a:latin typeface="Arial"/>
                <a:ea typeface="Arial"/>
                <a:cs typeface="Arial"/>
                <a:sym typeface="Arial"/>
              </a:rPr>
              <a:t>carrying too much weight </a:t>
            </a:r>
            <a:r>
              <a:rPr lang="en" sz="1600">
                <a:solidFill>
                  <a:schemeClr val="lt1"/>
                </a:solidFill>
                <a:latin typeface="Arial"/>
                <a:ea typeface="Arial"/>
                <a:cs typeface="Arial"/>
                <a:sym typeface="Arial"/>
              </a:rPr>
              <a:t>increases your risk of </a:t>
            </a:r>
            <a:br>
              <a:rPr lang="en" sz="1600">
                <a:solidFill>
                  <a:schemeClr val="lt1"/>
                </a:solidFill>
                <a:latin typeface="Arial"/>
                <a:ea typeface="Arial"/>
                <a:cs typeface="Arial"/>
                <a:sym typeface="Arial"/>
              </a:rPr>
            </a:br>
            <a:r>
              <a:rPr b="1" lang="en" sz="1600">
                <a:solidFill>
                  <a:schemeClr val="lt1"/>
                </a:solidFill>
                <a:latin typeface="Arial"/>
                <a:ea typeface="Arial"/>
                <a:cs typeface="Arial"/>
                <a:sym typeface="Arial"/>
              </a:rPr>
              <a:t>high blood pressure</a:t>
            </a:r>
            <a:r>
              <a:rPr lang="en" sz="1600">
                <a:solidFill>
                  <a:schemeClr val="lt1"/>
                </a:solidFill>
                <a:latin typeface="Arial"/>
                <a:ea typeface="Arial"/>
                <a:cs typeface="Arial"/>
                <a:sym typeface="Arial"/>
              </a:rPr>
              <a:t>, </a:t>
            </a:r>
            <a:r>
              <a:rPr b="1" lang="en" sz="1600">
                <a:solidFill>
                  <a:schemeClr val="lt1"/>
                </a:solidFill>
                <a:latin typeface="Arial"/>
                <a:ea typeface="Arial"/>
                <a:cs typeface="Arial"/>
                <a:sym typeface="Arial"/>
              </a:rPr>
              <a:t>heart disease</a:t>
            </a:r>
            <a:r>
              <a:rPr lang="en" sz="1600">
                <a:solidFill>
                  <a:schemeClr val="lt1"/>
                </a:solidFill>
                <a:latin typeface="Arial"/>
                <a:ea typeface="Arial"/>
                <a:cs typeface="Arial"/>
                <a:sym typeface="Arial"/>
              </a:rPr>
              <a:t>, </a:t>
            </a:r>
            <a:r>
              <a:rPr b="1" lang="en" sz="1600">
                <a:solidFill>
                  <a:schemeClr val="lt1"/>
                </a:solidFill>
                <a:latin typeface="Arial"/>
                <a:ea typeface="Arial"/>
                <a:cs typeface="Arial"/>
                <a:sym typeface="Arial"/>
              </a:rPr>
              <a:t>high cholesterol</a:t>
            </a:r>
            <a:r>
              <a:rPr lang="en" sz="1600">
                <a:solidFill>
                  <a:schemeClr val="lt1"/>
                </a:solidFill>
                <a:latin typeface="Arial"/>
                <a:ea typeface="Arial"/>
                <a:cs typeface="Arial"/>
                <a:sym typeface="Arial"/>
              </a:rPr>
              <a:t> and </a:t>
            </a:r>
            <a:r>
              <a:rPr b="1" lang="en" sz="1600">
                <a:solidFill>
                  <a:schemeClr val="lt1"/>
                </a:solidFill>
                <a:latin typeface="Arial"/>
                <a:ea typeface="Arial"/>
                <a:cs typeface="Arial"/>
                <a:sym typeface="Arial"/>
              </a:rPr>
              <a:t>type 2 diabetes</a:t>
            </a:r>
            <a:r>
              <a:rPr lang="en" sz="1600">
                <a:solidFill>
                  <a:schemeClr val="lt1"/>
                </a:solidFill>
                <a:latin typeface="Arial"/>
                <a:ea typeface="Arial"/>
                <a:cs typeface="Arial"/>
                <a:sym typeface="Arial"/>
              </a:rPr>
              <a:t> which all contribute to higher stroke risk.</a:t>
            </a:r>
            <a:br>
              <a:rPr lang="en" sz="1600">
                <a:solidFill>
                  <a:schemeClr val="lt1"/>
                </a:solidFill>
                <a:latin typeface="Arial"/>
                <a:ea typeface="Arial"/>
                <a:cs typeface="Arial"/>
                <a:sym typeface="Arial"/>
              </a:rPr>
            </a:br>
            <a:endParaRPr sz="1600">
              <a:solidFill>
                <a:schemeClr val="lt1"/>
              </a:solidFill>
              <a:latin typeface="Arial"/>
              <a:ea typeface="Arial"/>
              <a:cs typeface="Arial"/>
              <a:sym typeface="Arial"/>
            </a:endParaRPr>
          </a:p>
          <a:p>
            <a:pPr indent="0" lvl="0" marL="0" rtl="0" algn="l">
              <a:lnSpc>
                <a:spcPct val="100000"/>
              </a:lnSpc>
              <a:spcBef>
                <a:spcPts val="0"/>
              </a:spcBef>
              <a:spcAft>
                <a:spcPts val="0"/>
              </a:spcAft>
              <a:buNone/>
            </a:pPr>
            <a:r>
              <a:rPr lang="en" sz="1600">
                <a:solidFill>
                  <a:schemeClr val="lt1"/>
                </a:solidFill>
                <a:latin typeface="Arial"/>
                <a:ea typeface="Arial"/>
                <a:cs typeface="Arial"/>
                <a:sym typeface="Arial"/>
              </a:rPr>
              <a:t>-World Stroke Organization</a:t>
            </a:r>
            <a:endParaRPr sz="1600">
              <a:solidFill>
                <a:srgbClr val="FFFFFF"/>
              </a:solidFill>
              <a:latin typeface="Arial"/>
              <a:ea typeface="Arial"/>
              <a:cs typeface="Arial"/>
              <a:sym typeface="Arial"/>
            </a:endParaRPr>
          </a:p>
        </p:txBody>
      </p:sp>
      <p:grpSp>
        <p:nvGrpSpPr>
          <p:cNvPr id="418" name="Google Shape;418;p32"/>
          <p:cNvGrpSpPr/>
          <p:nvPr/>
        </p:nvGrpSpPr>
        <p:grpSpPr>
          <a:xfrm>
            <a:off x="3401088" y="4475332"/>
            <a:ext cx="363752" cy="353113"/>
            <a:chOff x="5314188" y="3350032"/>
            <a:chExt cx="363752" cy="353113"/>
          </a:xfrm>
        </p:grpSpPr>
        <p:sp>
          <p:nvSpPr>
            <p:cNvPr id="419" name="Google Shape;419;p3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2"/>
          <p:cNvGrpSpPr/>
          <p:nvPr/>
        </p:nvGrpSpPr>
        <p:grpSpPr>
          <a:xfrm>
            <a:off x="2856804" y="4547942"/>
            <a:ext cx="367161" cy="287523"/>
            <a:chOff x="4878379" y="2473892"/>
            <a:chExt cx="367161" cy="287523"/>
          </a:xfrm>
        </p:grpSpPr>
        <p:sp>
          <p:nvSpPr>
            <p:cNvPr id="422" name="Google Shape;422;p3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32"/>
          <p:cNvGrpSpPr/>
          <p:nvPr/>
        </p:nvGrpSpPr>
        <p:grpSpPr>
          <a:xfrm>
            <a:off x="5780070" y="4460967"/>
            <a:ext cx="368308" cy="367033"/>
            <a:chOff x="7100170" y="1500117"/>
            <a:chExt cx="368308" cy="367033"/>
          </a:xfrm>
        </p:grpSpPr>
        <p:sp>
          <p:nvSpPr>
            <p:cNvPr id="428" name="Google Shape;428;p3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2"/>
          <p:cNvGrpSpPr/>
          <p:nvPr/>
        </p:nvGrpSpPr>
        <p:grpSpPr>
          <a:xfrm>
            <a:off x="4314269" y="4460523"/>
            <a:ext cx="375507" cy="367925"/>
            <a:chOff x="6657194" y="2434073"/>
            <a:chExt cx="375507" cy="367925"/>
          </a:xfrm>
        </p:grpSpPr>
        <p:sp>
          <p:nvSpPr>
            <p:cNvPr id="442" name="Google Shape;442;p3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32"/>
          <p:cNvGrpSpPr/>
          <p:nvPr/>
        </p:nvGrpSpPr>
        <p:grpSpPr>
          <a:xfrm>
            <a:off x="3835149" y="4468306"/>
            <a:ext cx="367925" cy="367161"/>
            <a:chOff x="5756399" y="2434456"/>
            <a:chExt cx="367925" cy="367161"/>
          </a:xfrm>
        </p:grpSpPr>
        <p:sp>
          <p:nvSpPr>
            <p:cNvPr id="446" name="Google Shape;446;p3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2"/>
          <p:cNvGrpSpPr/>
          <p:nvPr/>
        </p:nvGrpSpPr>
        <p:grpSpPr>
          <a:xfrm>
            <a:off x="4800981" y="4460523"/>
            <a:ext cx="373627" cy="367925"/>
            <a:chOff x="7964906" y="2434073"/>
            <a:chExt cx="373627" cy="367925"/>
          </a:xfrm>
        </p:grpSpPr>
        <p:sp>
          <p:nvSpPr>
            <p:cNvPr id="454" name="Google Shape;454;p3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6" name="Google Shape;456;p32"/>
          <p:cNvPicPr preferRelativeResize="0"/>
          <p:nvPr/>
        </p:nvPicPr>
        <p:blipFill>
          <a:blip r:embed="rId3">
            <a:alphaModFix amt="15000"/>
          </a:blip>
          <a:stretch>
            <a:fillRect/>
          </a:stretch>
        </p:blipFill>
        <p:spPr>
          <a:xfrm>
            <a:off x="-2551474" y="-292225"/>
            <a:ext cx="5174548" cy="5143500"/>
          </a:xfrm>
          <a:prstGeom prst="rect">
            <a:avLst/>
          </a:prstGeom>
          <a:noFill/>
          <a:ln>
            <a:noFill/>
          </a:ln>
        </p:spPr>
      </p:pic>
      <p:pic>
        <p:nvPicPr>
          <p:cNvPr id="457" name="Google Shape;457;p32"/>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sp>
        <p:nvSpPr>
          <p:cNvPr id="458" name="Google Shape;458;p32"/>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59" name="Google Shape;459;p32"/>
          <p:cNvGrpSpPr/>
          <p:nvPr/>
        </p:nvGrpSpPr>
        <p:grpSpPr>
          <a:xfrm>
            <a:off x="5318224" y="4466750"/>
            <a:ext cx="318231" cy="355470"/>
            <a:chOff x="6219124" y="2902788"/>
            <a:chExt cx="318231" cy="355470"/>
          </a:xfrm>
        </p:grpSpPr>
        <p:sp>
          <p:nvSpPr>
            <p:cNvPr id="460" name="Google Shape;460;p3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3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pic>
        <p:nvPicPr>
          <p:cNvPr id="2377" name="Google Shape;2377;p68"/>
          <p:cNvPicPr preferRelativeResize="0"/>
          <p:nvPr/>
        </p:nvPicPr>
        <p:blipFill>
          <a:blip r:embed="rId3">
            <a:alphaModFix amt="23000"/>
          </a:blip>
          <a:stretch>
            <a:fillRect/>
          </a:stretch>
        </p:blipFill>
        <p:spPr>
          <a:xfrm>
            <a:off x="-492825" y="901775"/>
            <a:ext cx="10129649" cy="550575"/>
          </a:xfrm>
          <a:prstGeom prst="rect">
            <a:avLst/>
          </a:prstGeom>
          <a:noFill/>
          <a:ln>
            <a:noFill/>
          </a:ln>
        </p:spPr>
      </p:pic>
      <p:sp>
        <p:nvSpPr>
          <p:cNvPr id="2378" name="Google Shape;2378;p68"/>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379" name="Google Shape;2379;p6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8"/>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381" name="Google Shape;2381;p68"/>
          <p:cNvGrpSpPr/>
          <p:nvPr/>
        </p:nvGrpSpPr>
        <p:grpSpPr>
          <a:xfrm>
            <a:off x="350288" y="1438582"/>
            <a:ext cx="363752" cy="353113"/>
            <a:chOff x="5314188" y="3350032"/>
            <a:chExt cx="363752" cy="353113"/>
          </a:xfrm>
        </p:grpSpPr>
        <p:sp>
          <p:nvSpPr>
            <p:cNvPr id="2382" name="Google Shape;2382;p6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68"/>
          <p:cNvGrpSpPr/>
          <p:nvPr/>
        </p:nvGrpSpPr>
        <p:grpSpPr>
          <a:xfrm>
            <a:off x="348592" y="1008455"/>
            <a:ext cx="367161" cy="287523"/>
            <a:chOff x="4878379" y="2473892"/>
            <a:chExt cx="367161" cy="287523"/>
          </a:xfrm>
        </p:grpSpPr>
        <p:sp>
          <p:nvSpPr>
            <p:cNvPr id="2385" name="Google Shape;2385;p6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68"/>
          <p:cNvGrpSpPr/>
          <p:nvPr/>
        </p:nvGrpSpPr>
        <p:grpSpPr>
          <a:xfrm>
            <a:off x="348008" y="3957867"/>
            <a:ext cx="368308" cy="367033"/>
            <a:chOff x="7100170" y="1500117"/>
            <a:chExt cx="368308" cy="367033"/>
          </a:xfrm>
        </p:grpSpPr>
        <p:sp>
          <p:nvSpPr>
            <p:cNvPr id="2391" name="Google Shape;2391;p6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68"/>
          <p:cNvGrpSpPr/>
          <p:nvPr/>
        </p:nvGrpSpPr>
        <p:grpSpPr>
          <a:xfrm>
            <a:off x="344419" y="2490873"/>
            <a:ext cx="375507" cy="367925"/>
            <a:chOff x="6657194" y="2434073"/>
            <a:chExt cx="375507" cy="367925"/>
          </a:xfrm>
        </p:grpSpPr>
        <p:sp>
          <p:nvSpPr>
            <p:cNvPr id="2405" name="Google Shape;2405;p6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68"/>
          <p:cNvGrpSpPr/>
          <p:nvPr/>
        </p:nvGrpSpPr>
        <p:grpSpPr>
          <a:xfrm>
            <a:off x="348211" y="1934306"/>
            <a:ext cx="367925" cy="367161"/>
            <a:chOff x="5756399" y="2434456"/>
            <a:chExt cx="367925" cy="367161"/>
          </a:xfrm>
        </p:grpSpPr>
        <p:sp>
          <p:nvSpPr>
            <p:cNvPr id="2409" name="Google Shape;2409;p6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68"/>
          <p:cNvGrpSpPr/>
          <p:nvPr/>
        </p:nvGrpSpPr>
        <p:grpSpPr>
          <a:xfrm>
            <a:off x="345356" y="3017323"/>
            <a:ext cx="373627" cy="367925"/>
            <a:chOff x="7964906" y="2434073"/>
            <a:chExt cx="373627" cy="367925"/>
          </a:xfrm>
        </p:grpSpPr>
        <p:sp>
          <p:nvSpPr>
            <p:cNvPr id="2417" name="Google Shape;2417;p6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68"/>
          <p:cNvSpPr txBox="1"/>
          <p:nvPr>
            <p:ph idx="4294967295" type="title"/>
          </p:nvPr>
        </p:nvSpPr>
        <p:spPr>
          <a:xfrm>
            <a:off x="858725" y="865875"/>
            <a:ext cx="34671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Stroke</a:t>
            </a:r>
            <a:r>
              <a:rPr b="1" lang="en">
                <a:solidFill>
                  <a:srgbClr val="FFFFFF"/>
                </a:solidFill>
                <a:latin typeface="Roboto"/>
                <a:ea typeface="Roboto"/>
                <a:cs typeface="Roboto"/>
                <a:sym typeface="Roboto"/>
              </a:rPr>
              <a:t> Dataset</a:t>
            </a:r>
            <a:endParaRPr b="1">
              <a:solidFill>
                <a:srgbClr val="FFFFFF"/>
              </a:solidFill>
              <a:latin typeface="Roboto"/>
              <a:ea typeface="Roboto"/>
              <a:cs typeface="Roboto"/>
              <a:sym typeface="Roboto"/>
            </a:endParaRPr>
          </a:p>
        </p:txBody>
      </p:sp>
      <p:sp>
        <p:nvSpPr>
          <p:cNvPr id="2420" name="Google Shape;2420;p68"/>
          <p:cNvSpPr txBox="1"/>
          <p:nvPr>
            <p:ph idx="4294967295" type="body"/>
          </p:nvPr>
        </p:nvSpPr>
        <p:spPr>
          <a:xfrm>
            <a:off x="1144375" y="1722900"/>
            <a:ext cx="3088200" cy="278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Dataset was taken from Kaggle.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Dataset has around 5100 rows.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10 features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Dataset is </a:t>
            </a:r>
            <a:r>
              <a:rPr lang="en" sz="1400">
                <a:solidFill>
                  <a:srgbClr val="FFFFFF"/>
                </a:solidFill>
                <a:latin typeface="Roboto"/>
                <a:ea typeface="Roboto"/>
                <a:cs typeface="Roboto"/>
                <a:sym typeface="Roboto"/>
              </a:rPr>
              <a:t>imbalance.</a:t>
            </a:r>
            <a:endParaRPr sz="1400">
              <a:solidFill>
                <a:srgbClr val="FFFFFF"/>
              </a:solidFill>
              <a:latin typeface="Roboto"/>
              <a:ea typeface="Roboto"/>
              <a:cs typeface="Roboto"/>
              <a:sym typeface="Roboto"/>
            </a:endParaRPr>
          </a:p>
        </p:txBody>
      </p:sp>
      <p:grpSp>
        <p:nvGrpSpPr>
          <p:cNvPr id="2421" name="Google Shape;2421;p68"/>
          <p:cNvGrpSpPr/>
          <p:nvPr/>
        </p:nvGrpSpPr>
        <p:grpSpPr>
          <a:xfrm>
            <a:off x="373062" y="3493825"/>
            <a:ext cx="318231" cy="355470"/>
            <a:chOff x="6219124" y="2902788"/>
            <a:chExt cx="318231" cy="355470"/>
          </a:xfrm>
        </p:grpSpPr>
        <p:sp>
          <p:nvSpPr>
            <p:cNvPr id="2422" name="Google Shape;2422;p6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5" name="Google Shape;242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26" name="Google Shape;2426;p68"/>
          <p:cNvPicPr preferRelativeResize="0"/>
          <p:nvPr/>
        </p:nvPicPr>
        <p:blipFill>
          <a:blip r:embed="rId4">
            <a:alphaModFix/>
          </a:blip>
          <a:stretch>
            <a:fillRect/>
          </a:stretch>
        </p:blipFill>
        <p:spPr>
          <a:xfrm>
            <a:off x="4468797" y="1026725"/>
            <a:ext cx="4094776" cy="3480176"/>
          </a:xfrm>
          <a:prstGeom prst="rect">
            <a:avLst/>
          </a:prstGeom>
          <a:noFill/>
          <a:ln cap="flat" cmpd="sng" w="38100">
            <a:solidFill>
              <a:schemeClr val="dk2"/>
            </a:solidFill>
            <a:prstDash val="solid"/>
            <a:round/>
            <a:headEnd len="sm" w="sm" type="none"/>
            <a:tailEnd len="sm" w="sm" type="none"/>
          </a:ln>
        </p:spPr>
      </p:pic>
      <p:sp>
        <p:nvSpPr>
          <p:cNvPr id="2427" name="Google Shape;2427;p68"/>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pic>
        <p:nvPicPr>
          <p:cNvPr id="2432" name="Google Shape;2432;p69"/>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433" name="Google Shape;2433;p69"/>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434" name="Google Shape;2434;p6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436" name="Google Shape;2436;p69"/>
          <p:cNvGrpSpPr/>
          <p:nvPr/>
        </p:nvGrpSpPr>
        <p:grpSpPr>
          <a:xfrm>
            <a:off x="350288" y="1438582"/>
            <a:ext cx="363752" cy="353113"/>
            <a:chOff x="5314188" y="3350032"/>
            <a:chExt cx="363752" cy="353113"/>
          </a:xfrm>
        </p:grpSpPr>
        <p:sp>
          <p:nvSpPr>
            <p:cNvPr id="2437" name="Google Shape;2437;p6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9" name="Google Shape;2439;p69"/>
          <p:cNvGrpSpPr/>
          <p:nvPr/>
        </p:nvGrpSpPr>
        <p:grpSpPr>
          <a:xfrm>
            <a:off x="348592" y="1008455"/>
            <a:ext cx="367161" cy="287523"/>
            <a:chOff x="4878379" y="2473892"/>
            <a:chExt cx="367161" cy="287523"/>
          </a:xfrm>
        </p:grpSpPr>
        <p:sp>
          <p:nvSpPr>
            <p:cNvPr id="2440" name="Google Shape;2440;p6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69"/>
          <p:cNvGrpSpPr/>
          <p:nvPr/>
        </p:nvGrpSpPr>
        <p:grpSpPr>
          <a:xfrm>
            <a:off x="348008" y="3957867"/>
            <a:ext cx="368308" cy="367033"/>
            <a:chOff x="7100170" y="1500117"/>
            <a:chExt cx="368308" cy="367033"/>
          </a:xfrm>
        </p:grpSpPr>
        <p:sp>
          <p:nvSpPr>
            <p:cNvPr id="2446" name="Google Shape;2446;p6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69"/>
          <p:cNvGrpSpPr/>
          <p:nvPr/>
        </p:nvGrpSpPr>
        <p:grpSpPr>
          <a:xfrm>
            <a:off x="344419" y="2490873"/>
            <a:ext cx="375507" cy="367925"/>
            <a:chOff x="6657194" y="2434073"/>
            <a:chExt cx="375507" cy="367925"/>
          </a:xfrm>
        </p:grpSpPr>
        <p:sp>
          <p:nvSpPr>
            <p:cNvPr id="2460" name="Google Shape;2460;p6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69"/>
          <p:cNvGrpSpPr/>
          <p:nvPr/>
        </p:nvGrpSpPr>
        <p:grpSpPr>
          <a:xfrm>
            <a:off x="348211" y="1934306"/>
            <a:ext cx="367925" cy="367161"/>
            <a:chOff x="5756399" y="2434456"/>
            <a:chExt cx="367925" cy="367161"/>
          </a:xfrm>
        </p:grpSpPr>
        <p:sp>
          <p:nvSpPr>
            <p:cNvPr id="2464" name="Google Shape;2464;p6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69"/>
          <p:cNvGrpSpPr/>
          <p:nvPr/>
        </p:nvGrpSpPr>
        <p:grpSpPr>
          <a:xfrm>
            <a:off x="345356" y="3017323"/>
            <a:ext cx="373627" cy="367925"/>
            <a:chOff x="7964906" y="2434073"/>
            <a:chExt cx="373627" cy="367925"/>
          </a:xfrm>
        </p:grpSpPr>
        <p:sp>
          <p:nvSpPr>
            <p:cNvPr id="2472" name="Google Shape;2472;p6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4" name="Google Shape;2474;p69"/>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475" name="Google Shape;2475;p69"/>
          <p:cNvGrpSpPr/>
          <p:nvPr/>
        </p:nvGrpSpPr>
        <p:grpSpPr>
          <a:xfrm>
            <a:off x="373062" y="3493825"/>
            <a:ext cx="318231" cy="355470"/>
            <a:chOff x="6219124" y="2902788"/>
            <a:chExt cx="318231" cy="355470"/>
          </a:xfrm>
        </p:grpSpPr>
        <p:sp>
          <p:nvSpPr>
            <p:cNvPr id="2476" name="Google Shape;2476;p6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80" name="Google Shape;2480;p69"/>
          <p:cNvPicPr preferRelativeResize="0"/>
          <p:nvPr/>
        </p:nvPicPr>
        <p:blipFill>
          <a:blip r:embed="rId4">
            <a:alphaModFix/>
          </a:blip>
          <a:stretch>
            <a:fillRect/>
          </a:stretch>
        </p:blipFill>
        <p:spPr>
          <a:xfrm>
            <a:off x="4352541" y="1157525"/>
            <a:ext cx="4154260" cy="3604499"/>
          </a:xfrm>
          <a:prstGeom prst="rect">
            <a:avLst/>
          </a:prstGeom>
          <a:noFill/>
          <a:ln cap="flat" cmpd="sng" w="38100">
            <a:solidFill>
              <a:schemeClr val="dk2"/>
            </a:solidFill>
            <a:prstDash val="solid"/>
            <a:round/>
            <a:headEnd len="sm" w="sm" type="none"/>
            <a:tailEnd len="sm" w="sm" type="none"/>
          </a:ln>
        </p:spPr>
      </p:pic>
      <p:sp>
        <p:nvSpPr>
          <p:cNvPr id="2481" name="Google Shape;2481;p69"/>
          <p:cNvSpPr txBox="1"/>
          <p:nvPr>
            <p:ph idx="4294967295" type="body"/>
          </p:nvPr>
        </p:nvSpPr>
        <p:spPr>
          <a:xfrm>
            <a:off x="1144375" y="2180100"/>
            <a:ext cx="3088200" cy="108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Highest number of stroke patients were around </a:t>
            </a: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age 75 and above.</a:t>
            </a:r>
            <a:endParaRPr sz="1400">
              <a:solidFill>
                <a:srgbClr val="FFFFFF"/>
              </a:solidFill>
              <a:latin typeface="Roboto"/>
              <a:ea typeface="Roboto"/>
              <a:cs typeface="Roboto"/>
              <a:sym typeface="Roboto"/>
            </a:endParaRPr>
          </a:p>
        </p:txBody>
      </p:sp>
      <p:sp>
        <p:nvSpPr>
          <p:cNvPr id="2482" name="Google Shape;2482;p69"/>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pic>
        <p:nvPicPr>
          <p:cNvPr id="2487" name="Google Shape;2487;p70"/>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488" name="Google Shape;2488;p70"/>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489" name="Google Shape;2489;p7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0"/>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491" name="Google Shape;2491;p70"/>
          <p:cNvGrpSpPr/>
          <p:nvPr/>
        </p:nvGrpSpPr>
        <p:grpSpPr>
          <a:xfrm>
            <a:off x="350288" y="1438582"/>
            <a:ext cx="363752" cy="353113"/>
            <a:chOff x="5314188" y="3350032"/>
            <a:chExt cx="363752" cy="353113"/>
          </a:xfrm>
        </p:grpSpPr>
        <p:sp>
          <p:nvSpPr>
            <p:cNvPr id="2492" name="Google Shape;2492;p7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4" name="Google Shape;2494;p70"/>
          <p:cNvGrpSpPr/>
          <p:nvPr/>
        </p:nvGrpSpPr>
        <p:grpSpPr>
          <a:xfrm>
            <a:off x="348592" y="1008455"/>
            <a:ext cx="367161" cy="287523"/>
            <a:chOff x="4878379" y="2473892"/>
            <a:chExt cx="367161" cy="287523"/>
          </a:xfrm>
        </p:grpSpPr>
        <p:sp>
          <p:nvSpPr>
            <p:cNvPr id="2495" name="Google Shape;2495;p7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70"/>
          <p:cNvGrpSpPr/>
          <p:nvPr/>
        </p:nvGrpSpPr>
        <p:grpSpPr>
          <a:xfrm>
            <a:off x="348008" y="3957867"/>
            <a:ext cx="368308" cy="367033"/>
            <a:chOff x="7100170" y="1500117"/>
            <a:chExt cx="368308" cy="367033"/>
          </a:xfrm>
        </p:grpSpPr>
        <p:sp>
          <p:nvSpPr>
            <p:cNvPr id="2501" name="Google Shape;2501;p7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4" name="Google Shape;2514;p70"/>
          <p:cNvGrpSpPr/>
          <p:nvPr/>
        </p:nvGrpSpPr>
        <p:grpSpPr>
          <a:xfrm>
            <a:off x="344419" y="2490873"/>
            <a:ext cx="375507" cy="367925"/>
            <a:chOff x="6657194" y="2434073"/>
            <a:chExt cx="375507" cy="367925"/>
          </a:xfrm>
        </p:grpSpPr>
        <p:sp>
          <p:nvSpPr>
            <p:cNvPr id="2515" name="Google Shape;2515;p7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70"/>
          <p:cNvGrpSpPr/>
          <p:nvPr/>
        </p:nvGrpSpPr>
        <p:grpSpPr>
          <a:xfrm>
            <a:off x="348211" y="1934306"/>
            <a:ext cx="367925" cy="367161"/>
            <a:chOff x="5756399" y="2434456"/>
            <a:chExt cx="367925" cy="367161"/>
          </a:xfrm>
        </p:grpSpPr>
        <p:sp>
          <p:nvSpPr>
            <p:cNvPr id="2519" name="Google Shape;2519;p7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70"/>
          <p:cNvGrpSpPr/>
          <p:nvPr/>
        </p:nvGrpSpPr>
        <p:grpSpPr>
          <a:xfrm>
            <a:off x="345356" y="3017323"/>
            <a:ext cx="373627" cy="367925"/>
            <a:chOff x="7964906" y="2434073"/>
            <a:chExt cx="373627" cy="367925"/>
          </a:xfrm>
        </p:grpSpPr>
        <p:sp>
          <p:nvSpPr>
            <p:cNvPr id="2527" name="Google Shape;2527;p7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9" name="Google Shape;2529;p70"/>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530" name="Google Shape;2530;p70"/>
          <p:cNvGrpSpPr/>
          <p:nvPr/>
        </p:nvGrpSpPr>
        <p:grpSpPr>
          <a:xfrm>
            <a:off x="373062" y="3493825"/>
            <a:ext cx="318231" cy="355470"/>
            <a:chOff x="6219124" y="2902788"/>
            <a:chExt cx="318231" cy="355470"/>
          </a:xfrm>
        </p:grpSpPr>
        <p:sp>
          <p:nvSpPr>
            <p:cNvPr id="2531" name="Google Shape;2531;p7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35" name="Google Shape;2535;p70"/>
          <p:cNvPicPr preferRelativeResize="0"/>
          <p:nvPr/>
        </p:nvPicPr>
        <p:blipFill>
          <a:blip r:embed="rId4">
            <a:alphaModFix/>
          </a:blip>
          <a:stretch>
            <a:fillRect/>
          </a:stretch>
        </p:blipFill>
        <p:spPr>
          <a:xfrm>
            <a:off x="4352541" y="1157525"/>
            <a:ext cx="4154260" cy="3604499"/>
          </a:xfrm>
          <a:prstGeom prst="rect">
            <a:avLst/>
          </a:prstGeom>
          <a:noFill/>
          <a:ln cap="flat" cmpd="sng" w="38100">
            <a:solidFill>
              <a:schemeClr val="dk2"/>
            </a:solidFill>
            <a:prstDash val="solid"/>
            <a:round/>
            <a:headEnd len="sm" w="sm" type="none"/>
            <a:tailEnd len="sm" w="sm" type="none"/>
          </a:ln>
        </p:spPr>
      </p:pic>
      <p:sp>
        <p:nvSpPr>
          <p:cNvPr id="2536" name="Google Shape;2536;p70"/>
          <p:cNvSpPr txBox="1"/>
          <p:nvPr>
            <p:ph idx="4294967295" type="body"/>
          </p:nvPr>
        </p:nvSpPr>
        <p:spPr>
          <a:xfrm>
            <a:off x="1144375" y="2180100"/>
            <a:ext cx="3088200" cy="108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Highest number of stroke patients were around </a:t>
            </a: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age 75 and above.</a:t>
            </a:r>
            <a:endParaRPr sz="1400">
              <a:solidFill>
                <a:srgbClr val="FFFFFF"/>
              </a:solidFill>
              <a:latin typeface="Roboto"/>
              <a:ea typeface="Roboto"/>
              <a:cs typeface="Roboto"/>
              <a:sym typeface="Roboto"/>
            </a:endParaRPr>
          </a:p>
        </p:txBody>
      </p:sp>
      <p:sp>
        <p:nvSpPr>
          <p:cNvPr id="2537" name="Google Shape;2537;p70"/>
          <p:cNvSpPr/>
          <p:nvPr/>
        </p:nvSpPr>
        <p:spPr>
          <a:xfrm>
            <a:off x="7886360" y="1378880"/>
            <a:ext cx="501000" cy="328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cxnSp>
        <p:nvCxnSpPr>
          <p:cNvPr id="2538" name="Google Shape;2538;p70"/>
          <p:cNvCxnSpPr/>
          <p:nvPr/>
        </p:nvCxnSpPr>
        <p:spPr>
          <a:xfrm flipH="1" rot="10800000">
            <a:off x="3868775" y="2445300"/>
            <a:ext cx="3864000" cy="243000"/>
          </a:xfrm>
          <a:prstGeom prst="straightConnector1">
            <a:avLst/>
          </a:prstGeom>
          <a:noFill/>
          <a:ln cap="flat" cmpd="sng" w="38100">
            <a:solidFill>
              <a:schemeClr val="dk2"/>
            </a:solidFill>
            <a:prstDash val="solid"/>
            <a:round/>
            <a:headEnd len="med" w="med" type="none"/>
            <a:tailEnd len="med" w="med" type="triangle"/>
          </a:ln>
        </p:spPr>
      </p:cxnSp>
      <p:sp>
        <p:nvSpPr>
          <p:cNvPr id="2539" name="Google Shape;2539;p70"/>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pic>
        <p:nvPicPr>
          <p:cNvPr id="2544" name="Google Shape;2544;p71"/>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545" name="Google Shape;2545;p71"/>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546" name="Google Shape;2546;p7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548" name="Google Shape;2548;p71"/>
          <p:cNvGrpSpPr/>
          <p:nvPr/>
        </p:nvGrpSpPr>
        <p:grpSpPr>
          <a:xfrm>
            <a:off x="350288" y="1438582"/>
            <a:ext cx="363752" cy="353113"/>
            <a:chOff x="5314188" y="3350032"/>
            <a:chExt cx="363752" cy="353113"/>
          </a:xfrm>
        </p:grpSpPr>
        <p:sp>
          <p:nvSpPr>
            <p:cNvPr id="2549" name="Google Shape;2549;p7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71"/>
          <p:cNvGrpSpPr/>
          <p:nvPr/>
        </p:nvGrpSpPr>
        <p:grpSpPr>
          <a:xfrm>
            <a:off x="348592" y="1008455"/>
            <a:ext cx="367161" cy="287523"/>
            <a:chOff x="4878379" y="2473892"/>
            <a:chExt cx="367161" cy="287523"/>
          </a:xfrm>
        </p:grpSpPr>
        <p:sp>
          <p:nvSpPr>
            <p:cNvPr id="2552" name="Google Shape;2552;p7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71"/>
          <p:cNvGrpSpPr/>
          <p:nvPr/>
        </p:nvGrpSpPr>
        <p:grpSpPr>
          <a:xfrm>
            <a:off x="348008" y="3957867"/>
            <a:ext cx="368308" cy="367033"/>
            <a:chOff x="7100170" y="1500117"/>
            <a:chExt cx="368308" cy="367033"/>
          </a:xfrm>
        </p:grpSpPr>
        <p:sp>
          <p:nvSpPr>
            <p:cNvPr id="2558" name="Google Shape;2558;p7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1" name="Google Shape;2571;p71"/>
          <p:cNvGrpSpPr/>
          <p:nvPr/>
        </p:nvGrpSpPr>
        <p:grpSpPr>
          <a:xfrm>
            <a:off x="344419" y="2490873"/>
            <a:ext cx="375507" cy="367925"/>
            <a:chOff x="6657194" y="2434073"/>
            <a:chExt cx="375507" cy="367925"/>
          </a:xfrm>
        </p:grpSpPr>
        <p:sp>
          <p:nvSpPr>
            <p:cNvPr id="2572" name="Google Shape;2572;p7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71"/>
          <p:cNvGrpSpPr/>
          <p:nvPr/>
        </p:nvGrpSpPr>
        <p:grpSpPr>
          <a:xfrm>
            <a:off x="348211" y="1934306"/>
            <a:ext cx="367925" cy="367161"/>
            <a:chOff x="5756399" y="2434456"/>
            <a:chExt cx="367925" cy="367161"/>
          </a:xfrm>
        </p:grpSpPr>
        <p:sp>
          <p:nvSpPr>
            <p:cNvPr id="2576" name="Google Shape;2576;p7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71"/>
          <p:cNvGrpSpPr/>
          <p:nvPr/>
        </p:nvGrpSpPr>
        <p:grpSpPr>
          <a:xfrm>
            <a:off x="345356" y="3017323"/>
            <a:ext cx="373627" cy="367925"/>
            <a:chOff x="7964906" y="2434073"/>
            <a:chExt cx="373627" cy="367925"/>
          </a:xfrm>
        </p:grpSpPr>
        <p:sp>
          <p:nvSpPr>
            <p:cNvPr id="2584" name="Google Shape;2584;p7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71"/>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587" name="Google Shape;2587;p71"/>
          <p:cNvGrpSpPr/>
          <p:nvPr/>
        </p:nvGrpSpPr>
        <p:grpSpPr>
          <a:xfrm>
            <a:off x="373062" y="3493825"/>
            <a:ext cx="318231" cy="355470"/>
            <a:chOff x="6219124" y="2902788"/>
            <a:chExt cx="318231" cy="355470"/>
          </a:xfrm>
        </p:grpSpPr>
        <p:sp>
          <p:nvSpPr>
            <p:cNvPr id="2588" name="Google Shape;2588;p7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1" name="Google Shape;259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2" name="Google Shape;2592;p71"/>
          <p:cNvPicPr preferRelativeResize="0"/>
          <p:nvPr/>
        </p:nvPicPr>
        <p:blipFill>
          <a:blip r:embed="rId4">
            <a:alphaModFix/>
          </a:blip>
          <a:stretch>
            <a:fillRect/>
          </a:stretch>
        </p:blipFill>
        <p:spPr>
          <a:xfrm>
            <a:off x="2700091" y="1192250"/>
            <a:ext cx="4154260" cy="3604499"/>
          </a:xfrm>
          <a:prstGeom prst="rect">
            <a:avLst/>
          </a:prstGeom>
          <a:noFill/>
          <a:ln cap="flat" cmpd="sng" w="38100">
            <a:solidFill>
              <a:schemeClr val="dk2"/>
            </a:solidFill>
            <a:prstDash val="solid"/>
            <a:round/>
            <a:headEnd len="sm" w="sm" type="none"/>
            <a:tailEnd len="sm" w="sm" type="none"/>
          </a:ln>
        </p:spPr>
      </p:pic>
      <p:sp>
        <p:nvSpPr>
          <p:cNvPr id="2593" name="Google Shape;2593;p71"/>
          <p:cNvSpPr/>
          <p:nvPr/>
        </p:nvSpPr>
        <p:spPr>
          <a:xfrm>
            <a:off x="2931355" y="4325100"/>
            <a:ext cx="7491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cxnSp>
        <p:nvCxnSpPr>
          <p:cNvPr id="2594" name="Google Shape;2594;p71"/>
          <p:cNvCxnSpPr/>
          <p:nvPr/>
        </p:nvCxnSpPr>
        <p:spPr>
          <a:xfrm flipH="1">
            <a:off x="3363000" y="3493825"/>
            <a:ext cx="69300" cy="788700"/>
          </a:xfrm>
          <a:prstGeom prst="straightConnector1">
            <a:avLst/>
          </a:prstGeom>
          <a:noFill/>
          <a:ln cap="flat" cmpd="sng" w="38100">
            <a:solidFill>
              <a:schemeClr val="dk2"/>
            </a:solidFill>
            <a:prstDash val="solid"/>
            <a:round/>
            <a:headEnd len="med" w="med" type="none"/>
            <a:tailEnd len="med" w="med" type="triangle"/>
          </a:ln>
        </p:spPr>
      </p:cxnSp>
      <p:sp>
        <p:nvSpPr>
          <p:cNvPr id="2595" name="Google Shape;2595;p71"/>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pic>
        <p:nvPicPr>
          <p:cNvPr id="2600" name="Google Shape;2600;p72"/>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601" name="Google Shape;2601;p72"/>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02" name="Google Shape;2602;p7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604" name="Google Shape;2604;p72"/>
          <p:cNvGrpSpPr/>
          <p:nvPr/>
        </p:nvGrpSpPr>
        <p:grpSpPr>
          <a:xfrm>
            <a:off x="350288" y="1438582"/>
            <a:ext cx="363752" cy="353113"/>
            <a:chOff x="5314188" y="3350032"/>
            <a:chExt cx="363752" cy="353113"/>
          </a:xfrm>
        </p:grpSpPr>
        <p:sp>
          <p:nvSpPr>
            <p:cNvPr id="2605" name="Google Shape;2605;p7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72"/>
          <p:cNvGrpSpPr/>
          <p:nvPr/>
        </p:nvGrpSpPr>
        <p:grpSpPr>
          <a:xfrm>
            <a:off x="348592" y="1008455"/>
            <a:ext cx="367161" cy="287523"/>
            <a:chOff x="4878379" y="2473892"/>
            <a:chExt cx="367161" cy="287523"/>
          </a:xfrm>
        </p:grpSpPr>
        <p:sp>
          <p:nvSpPr>
            <p:cNvPr id="2608" name="Google Shape;2608;p7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72"/>
          <p:cNvGrpSpPr/>
          <p:nvPr/>
        </p:nvGrpSpPr>
        <p:grpSpPr>
          <a:xfrm>
            <a:off x="348008" y="3957867"/>
            <a:ext cx="368308" cy="367033"/>
            <a:chOff x="7100170" y="1500117"/>
            <a:chExt cx="368308" cy="367033"/>
          </a:xfrm>
        </p:grpSpPr>
        <p:sp>
          <p:nvSpPr>
            <p:cNvPr id="2614" name="Google Shape;2614;p7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7" name="Google Shape;2627;p72"/>
          <p:cNvGrpSpPr/>
          <p:nvPr/>
        </p:nvGrpSpPr>
        <p:grpSpPr>
          <a:xfrm>
            <a:off x="344419" y="2490873"/>
            <a:ext cx="375507" cy="367925"/>
            <a:chOff x="6657194" y="2434073"/>
            <a:chExt cx="375507" cy="367925"/>
          </a:xfrm>
        </p:grpSpPr>
        <p:sp>
          <p:nvSpPr>
            <p:cNvPr id="2628" name="Google Shape;2628;p7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72"/>
          <p:cNvGrpSpPr/>
          <p:nvPr/>
        </p:nvGrpSpPr>
        <p:grpSpPr>
          <a:xfrm>
            <a:off x="348211" y="1934306"/>
            <a:ext cx="367925" cy="367161"/>
            <a:chOff x="5756399" y="2434456"/>
            <a:chExt cx="367925" cy="367161"/>
          </a:xfrm>
        </p:grpSpPr>
        <p:sp>
          <p:nvSpPr>
            <p:cNvPr id="2632" name="Google Shape;2632;p7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9" name="Google Shape;2639;p72"/>
          <p:cNvGrpSpPr/>
          <p:nvPr/>
        </p:nvGrpSpPr>
        <p:grpSpPr>
          <a:xfrm>
            <a:off x="345356" y="3017323"/>
            <a:ext cx="373627" cy="367925"/>
            <a:chOff x="7964906" y="2434073"/>
            <a:chExt cx="373627" cy="367925"/>
          </a:xfrm>
        </p:grpSpPr>
        <p:sp>
          <p:nvSpPr>
            <p:cNvPr id="2640" name="Google Shape;2640;p7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2" name="Google Shape;2642;p72"/>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643" name="Google Shape;2643;p72"/>
          <p:cNvGrpSpPr/>
          <p:nvPr/>
        </p:nvGrpSpPr>
        <p:grpSpPr>
          <a:xfrm>
            <a:off x="373062" y="3493825"/>
            <a:ext cx="318231" cy="355470"/>
            <a:chOff x="6219124" y="2902788"/>
            <a:chExt cx="318231" cy="355470"/>
          </a:xfrm>
        </p:grpSpPr>
        <p:sp>
          <p:nvSpPr>
            <p:cNvPr id="2644" name="Google Shape;2644;p7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7" name="Google Shape;264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48" name="Google Shape;2648;p72"/>
          <p:cNvPicPr preferRelativeResize="0"/>
          <p:nvPr/>
        </p:nvPicPr>
        <p:blipFill>
          <a:blip r:embed="rId4">
            <a:alphaModFix/>
          </a:blip>
          <a:stretch>
            <a:fillRect/>
          </a:stretch>
        </p:blipFill>
        <p:spPr>
          <a:xfrm>
            <a:off x="2700091" y="1192250"/>
            <a:ext cx="4154260" cy="3604499"/>
          </a:xfrm>
          <a:prstGeom prst="rect">
            <a:avLst/>
          </a:prstGeom>
          <a:noFill/>
          <a:ln cap="flat" cmpd="sng" w="38100">
            <a:solidFill>
              <a:schemeClr val="dk2"/>
            </a:solidFill>
            <a:prstDash val="solid"/>
            <a:round/>
            <a:headEnd len="sm" w="sm" type="none"/>
            <a:tailEnd len="sm" w="sm" type="none"/>
          </a:ln>
        </p:spPr>
      </p:pic>
      <p:sp>
        <p:nvSpPr>
          <p:cNvPr id="2649" name="Google Shape;2649;p72"/>
          <p:cNvSpPr/>
          <p:nvPr/>
        </p:nvSpPr>
        <p:spPr>
          <a:xfrm>
            <a:off x="2931355" y="4325100"/>
            <a:ext cx="7491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cxnSp>
        <p:nvCxnSpPr>
          <p:cNvPr id="2650" name="Google Shape;2650;p72"/>
          <p:cNvCxnSpPr/>
          <p:nvPr/>
        </p:nvCxnSpPr>
        <p:spPr>
          <a:xfrm flipH="1">
            <a:off x="3363000" y="3493825"/>
            <a:ext cx="69300" cy="788700"/>
          </a:xfrm>
          <a:prstGeom prst="straightConnector1">
            <a:avLst/>
          </a:prstGeom>
          <a:noFill/>
          <a:ln cap="flat" cmpd="sng" w="38100">
            <a:solidFill>
              <a:schemeClr val="dk2"/>
            </a:solidFill>
            <a:prstDash val="solid"/>
            <a:round/>
            <a:headEnd len="med" w="med" type="none"/>
            <a:tailEnd len="med" w="med" type="triangle"/>
          </a:ln>
        </p:spPr>
      </p:cxnSp>
      <p:pic>
        <p:nvPicPr>
          <p:cNvPr id="2651" name="Google Shape;2651;p72"/>
          <p:cNvPicPr preferRelativeResize="0"/>
          <p:nvPr/>
        </p:nvPicPr>
        <p:blipFill>
          <a:blip r:embed="rId5">
            <a:alphaModFix/>
          </a:blip>
          <a:stretch>
            <a:fillRect/>
          </a:stretch>
        </p:blipFill>
        <p:spPr>
          <a:xfrm>
            <a:off x="1596281" y="3017324"/>
            <a:ext cx="7245194" cy="367925"/>
          </a:xfrm>
          <a:prstGeom prst="rect">
            <a:avLst/>
          </a:prstGeom>
          <a:noFill/>
          <a:ln>
            <a:noFill/>
          </a:ln>
        </p:spPr>
      </p:pic>
      <p:sp>
        <p:nvSpPr>
          <p:cNvPr id="2652" name="Google Shape;2652;p72"/>
          <p:cNvSpPr/>
          <p:nvPr/>
        </p:nvSpPr>
        <p:spPr>
          <a:xfrm>
            <a:off x="8094675" y="2807350"/>
            <a:ext cx="828300" cy="724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53" name="Google Shape;2653;p72"/>
          <p:cNvSpPr txBox="1"/>
          <p:nvPr/>
        </p:nvSpPr>
        <p:spPr>
          <a:xfrm>
            <a:off x="7378300" y="1964150"/>
            <a:ext cx="1423500" cy="471300"/>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Obesity Class 1</a:t>
            </a:r>
            <a:br>
              <a:rPr lang="en">
                <a:solidFill>
                  <a:schemeClr val="dk2"/>
                </a:solidFill>
                <a:latin typeface="Roboto"/>
                <a:ea typeface="Roboto"/>
                <a:cs typeface="Roboto"/>
                <a:sym typeface="Roboto"/>
              </a:rPr>
            </a:br>
            <a:r>
              <a:rPr lang="en" sz="900">
                <a:solidFill>
                  <a:srgbClr val="FFFFFF"/>
                </a:solidFill>
                <a:latin typeface="Roboto"/>
                <a:ea typeface="Roboto"/>
                <a:cs typeface="Roboto"/>
                <a:sym typeface="Roboto"/>
              </a:rPr>
              <a:t>BMI 30 to 34.9 kg/m^2</a:t>
            </a:r>
            <a:endParaRPr sz="9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cxnSp>
        <p:nvCxnSpPr>
          <p:cNvPr id="2654" name="Google Shape;2654;p72"/>
          <p:cNvCxnSpPr/>
          <p:nvPr/>
        </p:nvCxnSpPr>
        <p:spPr>
          <a:xfrm>
            <a:off x="8025250" y="2549425"/>
            <a:ext cx="218400" cy="233100"/>
          </a:xfrm>
          <a:prstGeom prst="straightConnector1">
            <a:avLst/>
          </a:prstGeom>
          <a:noFill/>
          <a:ln cap="flat" cmpd="sng" w="9525">
            <a:solidFill>
              <a:schemeClr val="dk2"/>
            </a:solidFill>
            <a:prstDash val="solid"/>
            <a:round/>
            <a:headEnd len="med" w="med" type="none"/>
            <a:tailEnd len="med" w="med" type="triangle"/>
          </a:ln>
        </p:spPr>
      </p:cxnSp>
      <p:sp>
        <p:nvSpPr>
          <p:cNvPr id="2655" name="Google Shape;2655;p72"/>
          <p:cNvSpPr/>
          <p:nvPr/>
        </p:nvSpPr>
        <p:spPr>
          <a:xfrm>
            <a:off x="2103050" y="2955588"/>
            <a:ext cx="512700" cy="49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56" name="Google Shape;2656;p72"/>
          <p:cNvSpPr txBox="1"/>
          <p:nvPr>
            <p:ph idx="4294967295" type="body"/>
          </p:nvPr>
        </p:nvSpPr>
        <p:spPr>
          <a:xfrm>
            <a:off x="970850" y="1845625"/>
            <a:ext cx="1620300" cy="1347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Decided not to remove her from the dataset.</a:t>
            </a:r>
            <a:endParaRPr sz="1400">
              <a:solidFill>
                <a:srgbClr val="FFFFFF"/>
              </a:solidFill>
              <a:latin typeface="Roboto"/>
              <a:ea typeface="Roboto"/>
              <a:cs typeface="Roboto"/>
              <a:sym typeface="Roboto"/>
            </a:endParaRPr>
          </a:p>
        </p:txBody>
      </p:sp>
      <p:sp>
        <p:nvSpPr>
          <p:cNvPr id="2657" name="Google Shape;2657;p72"/>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pic>
        <p:nvPicPr>
          <p:cNvPr id="2662" name="Google Shape;2662;p73"/>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663" name="Google Shape;2663;p73"/>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664" name="Google Shape;2664;p7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666" name="Google Shape;2666;p73"/>
          <p:cNvGrpSpPr/>
          <p:nvPr/>
        </p:nvGrpSpPr>
        <p:grpSpPr>
          <a:xfrm>
            <a:off x="350288" y="1438582"/>
            <a:ext cx="363752" cy="353113"/>
            <a:chOff x="5314188" y="3350032"/>
            <a:chExt cx="363752" cy="353113"/>
          </a:xfrm>
        </p:grpSpPr>
        <p:sp>
          <p:nvSpPr>
            <p:cNvPr id="2667" name="Google Shape;2667;p7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73"/>
          <p:cNvGrpSpPr/>
          <p:nvPr/>
        </p:nvGrpSpPr>
        <p:grpSpPr>
          <a:xfrm>
            <a:off x="348592" y="1008455"/>
            <a:ext cx="367161" cy="287523"/>
            <a:chOff x="4878379" y="2473892"/>
            <a:chExt cx="367161" cy="287523"/>
          </a:xfrm>
        </p:grpSpPr>
        <p:sp>
          <p:nvSpPr>
            <p:cNvPr id="2670" name="Google Shape;2670;p7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73"/>
          <p:cNvGrpSpPr/>
          <p:nvPr/>
        </p:nvGrpSpPr>
        <p:grpSpPr>
          <a:xfrm>
            <a:off x="348008" y="3957867"/>
            <a:ext cx="368308" cy="367033"/>
            <a:chOff x="7100170" y="1500117"/>
            <a:chExt cx="368308" cy="367033"/>
          </a:xfrm>
        </p:grpSpPr>
        <p:sp>
          <p:nvSpPr>
            <p:cNvPr id="2676" name="Google Shape;2676;p7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73"/>
          <p:cNvGrpSpPr/>
          <p:nvPr/>
        </p:nvGrpSpPr>
        <p:grpSpPr>
          <a:xfrm>
            <a:off x="344419" y="2490873"/>
            <a:ext cx="375507" cy="367925"/>
            <a:chOff x="6657194" y="2434073"/>
            <a:chExt cx="375507" cy="367925"/>
          </a:xfrm>
        </p:grpSpPr>
        <p:sp>
          <p:nvSpPr>
            <p:cNvPr id="2690" name="Google Shape;2690;p7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73"/>
          <p:cNvGrpSpPr/>
          <p:nvPr/>
        </p:nvGrpSpPr>
        <p:grpSpPr>
          <a:xfrm>
            <a:off x="348211" y="1934306"/>
            <a:ext cx="367925" cy="367161"/>
            <a:chOff x="5756399" y="2434456"/>
            <a:chExt cx="367925" cy="367161"/>
          </a:xfrm>
        </p:grpSpPr>
        <p:sp>
          <p:nvSpPr>
            <p:cNvPr id="2694" name="Google Shape;2694;p7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73"/>
          <p:cNvGrpSpPr/>
          <p:nvPr/>
        </p:nvGrpSpPr>
        <p:grpSpPr>
          <a:xfrm>
            <a:off x="345356" y="3017323"/>
            <a:ext cx="373627" cy="367925"/>
            <a:chOff x="7964906" y="2434073"/>
            <a:chExt cx="373627" cy="367925"/>
          </a:xfrm>
        </p:grpSpPr>
        <p:sp>
          <p:nvSpPr>
            <p:cNvPr id="2702" name="Google Shape;2702;p7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4" name="Google Shape;2704;p73"/>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705" name="Google Shape;2705;p73"/>
          <p:cNvGrpSpPr/>
          <p:nvPr/>
        </p:nvGrpSpPr>
        <p:grpSpPr>
          <a:xfrm>
            <a:off x="373062" y="3493825"/>
            <a:ext cx="318231" cy="355470"/>
            <a:chOff x="6219124" y="2902788"/>
            <a:chExt cx="318231" cy="355470"/>
          </a:xfrm>
        </p:grpSpPr>
        <p:sp>
          <p:nvSpPr>
            <p:cNvPr id="2706" name="Google Shape;2706;p7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9" name="Google Shape;270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0" name="Google Shape;2710;p73"/>
          <p:cNvPicPr preferRelativeResize="0"/>
          <p:nvPr/>
        </p:nvPicPr>
        <p:blipFill>
          <a:blip r:embed="rId4">
            <a:alphaModFix/>
          </a:blip>
          <a:stretch>
            <a:fillRect/>
          </a:stretch>
        </p:blipFill>
        <p:spPr>
          <a:xfrm>
            <a:off x="1020750" y="1122300"/>
            <a:ext cx="3799900" cy="3297025"/>
          </a:xfrm>
          <a:prstGeom prst="rect">
            <a:avLst/>
          </a:prstGeom>
          <a:noFill/>
          <a:ln cap="flat" cmpd="sng" w="38100">
            <a:solidFill>
              <a:schemeClr val="dk2"/>
            </a:solidFill>
            <a:prstDash val="solid"/>
            <a:round/>
            <a:headEnd len="sm" w="sm" type="none"/>
            <a:tailEnd len="sm" w="sm" type="none"/>
          </a:ln>
        </p:spPr>
      </p:pic>
      <p:pic>
        <p:nvPicPr>
          <p:cNvPr id="2711" name="Google Shape;2711;p73"/>
          <p:cNvPicPr preferRelativeResize="0"/>
          <p:nvPr/>
        </p:nvPicPr>
        <p:blipFill>
          <a:blip r:embed="rId5">
            <a:alphaModFix/>
          </a:blip>
          <a:stretch>
            <a:fillRect/>
          </a:stretch>
        </p:blipFill>
        <p:spPr>
          <a:xfrm>
            <a:off x="5042500" y="1116663"/>
            <a:ext cx="3799900" cy="3297028"/>
          </a:xfrm>
          <a:prstGeom prst="rect">
            <a:avLst/>
          </a:prstGeom>
          <a:noFill/>
          <a:ln cap="flat" cmpd="sng" w="38100">
            <a:solidFill>
              <a:schemeClr val="dk2"/>
            </a:solidFill>
            <a:prstDash val="solid"/>
            <a:round/>
            <a:headEnd len="sm" w="sm" type="none"/>
            <a:tailEnd len="sm" w="sm" type="none"/>
          </a:ln>
        </p:spPr>
      </p:pic>
      <p:sp>
        <p:nvSpPr>
          <p:cNvPr id="2712" name="Google Shape;2712;p73"/>
          <p:cNvSpPr txBox="1"/>
          <p:nvPr/>
        </p:nvSpPr>
        <p:spPr>
          <a:xfrm>
            <a:off x="2757700" y="4482000"/>
            <a:ext cx="4855800" cy="608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F9FBFD"/>
              </a:buClr>
              <a:buSzPts val="1100"/>
              <a:buFont typeface="Roboto"/>
              <a:buChar char="●"/>
            </a:pPr>
            <a:r>
              <a:rPr lang="en" sz="1100">
                <a:solidFill>
                  <a:srgbClr val="F9FBFD"/>
                </a:solidFill>
                <a:latin typeface="Roboto"/>
                <a:ea typeface="Roboto"/>
                <a:cs typeface="Roboto"/>
                <a:sym typeface="Roboto"/>
              </a:rPr>
              <a:t>Overweight : BMI greater than or equal to 25 to 29.9 kg/m^2</a:t>
            </a:r>
            <a:endParaRPr sz="1100">
              <a:solidFill>
                <a:srgbClr val="F9FBFD"/>
              </a:solidFill>
              <a:latin typeface="Roboto"/>
              <a:ea typeface="Roboto"/>
              <a:cs typeface="Roboto"/>
              <a:sym typeface="Roboto"/>
            </a:endParaRPr>
          </a:p>
          <a:p>
            <a:pPr indent="-298450" lvl="0" marL="457200" rtl="0" algn="l">
              <a:lnSpc>
                <a:spcPct val="150000"/>
              </a:lnSpc>
              <a:spcBef>
                <a:spcPts val="0"/>
              </a:spcBef>
              <a:spcAft>
                <a:spcPts val="0"/>
              </a:spcAft>
              <a:buClr>
                <a:srgbClr val="F9FBFD"/>
              </a:buClr>
              <a:buSzPts val="1100"/>
              <a:buFont typeface="Roboto"/>
              <a:buChar char="●"/>
            </a:pPr>
            <a:r>
              <a:rPr lang="en" sz="1100">
                <a:solidFill>
                  <a:srgbClr val="F9FBFD"/>
                </a:solidFill>
                <a:latin typeface="Roboto"/>
                <a:ea typeface="Roboto"/>
                <a:cs typeface="Roboto"/>
                <a:sym typeface="Roboto"/>
              </a:rPr>
              <a:t>Obesity class 1 : | BMI 30 to 34.9 kg/m^2</a:t>
            </a:r>
            <a:endParaRPr sz="1200">
              <a:solidFill>
                <a:schemeClr val="dk2"/>
              </a:solidFill>
              <a:latin typeface="Assistant"/>
              <a:ea typeface="Assistant"/>
              <a:cs typeface="Assistant"/>
              <a:sym typeface="Assistant"/>
            </a:endParaRPr>
          </a:p>
        </p:txBody>
      </p:sp>
      <p:sp>
        <p:nvSpPr>
          <p:cNvPr id="2713" name="Google Shape;2713;p73"/>
          <p:cNvSpPr/>
          <p:nvPr/>
        </p:nvSpPr>
        <p:spPr>
          <a:xfrm>
            <a:off x="2098048" y="1324300"/>
            <a:ext cx="595200" cy="328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14" name="Google Shape;2714;p73"/>
          <p:cNvSpPr/>
          <p:nvPr/>
        </p:nvSpPr>
        <p:spPr>
          <a:xfrm>
            <a:off x="6451525" y="1273350"/>
            <a:ext cx="1211700" cy="3208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15" name="Google Shape;2715;p73"/>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pic>
        <p:nvPicPr>
          <p:cNvPr id="2720" name="Google Shape;2720;p74"/>
          <p:cNvPicPr preferRelativeResize="0"/>
          <p:nvPr/>
        </p:nvPicPr>
        <p:blipFill>
          <a:blip r:embed="rId3">
            <a:alphaModFix/>
          </a:blip>
          <a:stretch>
            <a:fillRect/>
          </a:stretch>
        </p:blipFill>
        <p:spPr>
          <a:xfrm>
            <a:off x="4980598" y="1109325"/>
            <a:ext cx="3717078" cy="3539524"/>
          </a:xfrm>
          <a:prstGeom prst="rect">
            <a:avLst/>
          </a:prstGeom>
          <a:noFill/>
          <a:ln cap="flat" cmpd="sng" w="38100">
            <a:solidFill>
              <a:schemeClr val="dk2"/>
            </a:solidFill>
            <a:prstDash val="solid"/>
            <a:round/>
            <a:headEnd len="sm" w="sm" type="none"/>
            <a:tailEnd len="sm" w="sm" type="none"/>
          </a:ln>
        </p:spPr>
      </p:pic>
      <p:pic>
        <p:nvPicPr>
          <p:cNvPr id="2721" name="Google Shape;2721;p74"/>
          <p:cNvPicPr preferRelativeResize="0"/>
          <p:nvPr/>
        </p:nvPicPr>
        <p:blipFill>
          <a:blip r:embed="rId4">
            <a:alphaModFix amt="23000"/>
          </a:blip>
          <a:stretch>
            <a:fillRect/>
          </a:stretch>
        </p:blipFill>
        <p:spPr>
          <a:xfrm>
            <a:off x="-492825" y="520775"/>
            <a:ext cx="10129649" cy="550575"/>
          </a:xfrm>
          <a:prstGeom prst="rect">
            <a:avLst/>
          </a:prstGeom>
          <a:noFill/>
          <a:ln>
            <a:noFill/>
          </a:ln>
        </p:spPr>
      </p:pic>
      <p:sp>
        <p:nvSpPr>
          <p:cNvPr id="2722" name="Google Shape;2722;p74"/>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23" name="Google Shape;2723;p7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725" name="Google Shape;2725;p74"/>
          <p:cNvGrpSpPr/>
          <p:nvPr/>
        </p:nvGrpSpPr>
        <p:grpSpPr>
          <a:xfrm>
            <a:off x="350288" y="1438582"/>
            <a:ext cx="363752" cy="353113"/>
            <a:chOff x="5314188" y="3350032"/>
            <a:chExt cx="363752" cy="353113"/>
          </a:xfrm>
        </p:grpSpPr>
        <p:sp>
          <p:nvSpPr>
            <p:cNvPr id="2726" name="Google Shape;2726;p7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74"/>
          <p:cNvGrpSpPr/>
          <p:nvPr/>
        </p:nvGrpSpPr>
        <p:grpSpPr>
          <a:xfrm>
            <a:off x="348592" y="1008455"/>
            <a:ext cx="367161" cy="287523"/>
            <a:chOff x="4878379" y="2473892"/>
            <a:chExt cx="367161" cy="287523"/>
          </a:xfrm>
        </p:grpSpPr>
        <p:sp>
          <p:nvSpPr>
            <p:cNvPr id="2729" name="Google Shape;2729;p7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74"/>
          <p:cNvGrpSpPr/>
          <p:nvPr/>
        </p:nvGrpSpPr>
        <p:grpSpPr>
          <a:xfrm>
            <a:off x="348008" y="3957867"/>
            <a:ext cx="368308" cy="367033"/>
            <a:chOff x="7100170" y="1500117"/>
            <a:chExt cx="368308" cy="367033"/>
          </a:xfrm>
        </p:grpSpPr>
        <p:sp>
          <p:nvSpPr>
            <p:cNvPr id="2735" name="Google Shape;2735;p7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74"/>
          <p:cNvGrpSpPr/>
          <p:nvPr/>
        </p:nvGrpSpPr>
        <p:grpSpPr>
          <a:xfrm>
            <a:off x="344419" y="2490873"/>
            <a:ext cx="375507" cy="367925"/>
            <a:chOff x="6657194" y="2434073"/>
            <a:chExt cx="375507" cy="367925"/>
          </a:xfrm>
        </p:grpSpPr>
        <p:sp>
          <p:nvSpPr>
            <p:cNvPr id="2749" name="Google Shape;2749;p7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4"/>
          <p:cNvGrpSpPr/>
          <p:nvPr/>
        </p:nvGrpSpPr>
        <p:grpSpPr>
          <a:xfrm>
            <a:off x="348211" y="1934306"/>
            <a:ext cx="367925" cy="367161"/>
            <a:chOff x="5756399" y="2434456"/>
            <a:chExt cx="367925" cy="367161"/>
          </a:xfrm>
        </p:grpSpPr>
        <p:sp>
          <p:nvSpPr>
            <p:cNvPr id="2753" name="Google Shape;2753;p7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74"/>
          <p:cNvGrpSpPr/>
          <p:nvPr/>
        </p:nvGrpSpPr>
        <p:grpSpPr>
          <a:xfrm>
            <a:off x="345356" y="3017323"/>
            <a:ext cx="373627" cy="367925"/>
            <a:chOff x="7964906" y="2434073"/>
            <a:chExt cx="373627" cy="367925"/>
          </a:xfrm>
        </p:grpSpPr>
        <p:sp>
          <p:nvSpPr>
            <p:cNvPr id="2761" name="Google Shape;2761;p7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3" name="Google Shape;2763;p74"/>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764" name="Google Shape;2764;p74"/>
          <p:cNvGrpSpPr/>
          <p:nvPr/>
        </p:nvGrpSpPr>
        <p:grpSpPr>
          <a:xfrm>
            <a:off x="373062" y="3493825"/>
            <a:ext cx="318231" cy="355470"/>
            <a:chOff x="6219124" y="2902788"/>
            <a:chExt cx="318231" cy="355470"/>
          </a:xfrm>
        </p:grpSpPr>
        <p:sp>
          <p:nvSpPr>
            <p:cNvPr id="2765" name="Google Shape;2765;p7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8" name="Google Shape;276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9" name="Google Shape;2769;p74"/>
          <p:cNvPicPr preferRelativeResize="0"/>
          <p:nvPr/>
        </p:nvPicPr>
        <p:blipFill>
          <a:blip r:embed="rId5">
            <a:alphaModFix/>
          </a:blip>
          <a:stretch>
            <a:fillRect/>
          </a:stretch>
        </p:blipFill>
        <p:spPr>
          <a:xfrm>
            <a:off x="1062648" y="1117340"/>
            <a:ext cx="3783217" cy="3531501"/>
          </a:xfrm>
          <a:prstGeom prst="rect">
            <a:avLst/>
          </a:prstGeom>
          <a:noFill/>
          <a:ln cap="flat" cmpd="sng" w="38100">
            <a:solidFill>
              <a:schemeClr val="dk2"/>
            </a:solidFill>
            <a:prstDash val="solid"/>
            <a:round/>
            <a:headEnd len="sm" w="sm" type="none"/>
            <a:tailEnd len="sm" w="sm" type="none"/>
          </a:ln>
        </p:spPr>
      </p:pic>
      <p:sp>
        <p:nvSpPr>
          <p:cNvPr id="2770" name="Google Shape;2770;p74"/>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pic>
        <p:nvPicPr>
          <p:cNvPr id="2775" name="Google Shape;2775;p75"/>
          <p:cNvPicPr preferRelativeResize="0"/>
          <p:nvPr/>
        </p:nvPicPr>
        <p:blipFill>
          <a:blip r:embed="rId3">
            <a:alphaModFix/>
          </a:blip>
          <a:stretch>
            <a:fillRect/>
          </a:stretch>
        </p:blipFill>
        <p:spPr>
          <a:xfrm>
            <a:off x="4980598" y="1109325"/>
            <a:ext cx="3717078" cy="3539524"/>
          </a:xfrm>
          <a:prstGeom prst="rect">
            <a:avLst/>
          </a:prstGeom>
          <a:noFill/>
          <a:ln cap="flat" cmpd="sng" w="38100">
            <a:solidFill>
              <a:schemeClr val="dk2"/>
            </a:solidFill>
            <a:prstDash val="solid"/>
            <a:round/>
            <a:headEnd len="sm" w="sm" type="none"/>
            <a:tailEnd len="sm" w="sm" type="none"/>
          </a:ln>
        </p:spPr>
      </p:pic>
      <p:pic>
        <p:nvPicPr>
          <p:cNvPr id="2776" name="Google Shape;2776;p75"/>
          <p:cNvPicPr preferRelativeResize="0"/>
          <p:nvPr/>
        </p:nvPicPr>
        <p:blipFill>
          <a:blip r:embed="rId4">
            <a:alphaModFix amt="23000"/>
          </a:blip>
          <a:stretch>
            <a:fillRect/>
          </a:stretch>
        </p:blipFill>
        <p:spPr>
          <a:xfrm>
            <a:off x="-492825" y="520775"/>
            <a:ext cx="10129649" cy="550575"/>
          </a:xfrm>
          <a:prstGeom prst="rect">
            <a:avLst/>
          </a:prstGeom>
          <a:noFill/>
          <a:ln>
            <a:noFill/>
          </a:ln>
        </p:spPr>
      </p:pic>
      <p:sp>
        <p:nvSpPr>
          <p:cNvPr id="2777" name="Google Shape;2777;p75"/>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778" name="Google Shape;2778;p7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780" name="Google Shape;2780;p75"/>
          <p:cNvGrpSpPr/>
          <p:nvPr/>
        </p:nvGrpSpPr>
        <p:grpSpPr>
          <a:xfrm>
            <a:off x="350288" y="1438582"/>
            <a:ext cx="363752" cy="353113"/>
            <a:chOff x="5314188" y="3350032"/>
            <a:chExt cx="363752" cy="353113"/>
          </a:xfrm>
        </p:grpSpPr>
        <p:sp>
          <p:nvSpPr>
            <p:cNvPr id="2781" name="Google Shape;2781;p7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75"/>
          <p:cNvGrpSpPr/>
          <p:nvPr/>
        </p:nvGrpSpPr>
        <p:grpSpPr>
          <a:xfrm>
            <a:off x="348592" y="1008455"/>
            <a:ext cx="367161" cy="287523"/>
            <a:chOff x="4878379" y="2473892"/>
            <a:chExt cx="367161" cy="287523"/>
          </a:xfrm>
        </p:grpSpPr>
        <p:sp>
          <p:nvSpPr>
            <p:cNvPr id="2784" name="Google Shape;2784;p7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75"/>
          <p:cNvGrpSpPr/>
          <p:nvPr/>
        </p:nvGrpSpPr>
        <p:grpSpPr>
          <a:xfrm>
            <a:off x="348008" y="3957867"/>
            <a:ext cx="368308" cy="367033"/>
            <a:chOff x="7100170" y="1500117"/>
            <a:chExt cx="368308" cy="367033"/>
          </a:xfrm>
        </p:grpSpPr>
        <p:sp>
          <p:nvSpPr>
            <p:cNvPr id="2790" name="Google Shape;2790;p7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75"/>
          <p:cNvGrpSpPr/>
          <p:nvPr/>
        </p:nvGrpSpPr>
        <p:grpSpPr>
          <a:xfrm>
            <a:off x="344419" y="2490873"/>
            <a:ext cx="375507" cy="367925"/>
            <a:chOff x="6657194" y="2434073"/>
            <a:chExt cx="375507" cy="367925"/>
          </a:xfrm>
        </p:grpSpPr>
        <p:sp>
          <p:nvSpPr>
            <p:cNvPr id="2804" name="Google Shape;2804;p7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75"/>
          <p:cNvGrpSpPr/>
          <p:nvPr/>
        </p:nvGrpSpPr>
        <p:grpSpPr>
          <a:xfrm>
            <a:off x="348211" y="1934306"/>
            <a:ext cx="367925" cy="367161"/>
            <a:chOff x="5756399" y="2434456"/>
            <a:chExt cx="367925" cy="367161"/>
          </a:xfrm>
        </p:grpSpPr>
        <p:sp>
          <p:nvSpPr>
            <p:cNvPr id="2808" name="Google Shape;2808;p7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75"/>
          <p:cNvGrpSpPr/>
          <p:nvPr/>
        </p:nvGrpSpPr>
        <p:grpSpPr>
          <a:xfrm>
            <a:off x="345356" y="3017323"/>
            <a:ext cx="373627" cy="367925"/>
            <a:chOff x="7964906" y="2434073"/>
            <a:chExt cx="373627" cy="367925"/>
          </a:xfrm>
        </p:grpSpPr>
        <p:sp>
          <p:nvSpPr>
            <p:cNvPr id="2816" name="Google Shape;2816;p7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8" name="Google Shape;2818;p75"/>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819" name="Google Shape;2819;p75"/>
          <p:cNvGrpSpPr/>
          <p:nvPr/>
        </p:nvGrpSpPr>
        <p:grpSpPr>
          <a:xfrm>
            <a:off x="373062" y="3493825"/>
            <a:ext cx="318231" cy="355470"/>
            <a:chOff x="6219124" y="2902788"/>
            <a:chExt cx="318231" cy="355470"/>
          </a:xfrm>
        </p:grpSpPr>
        <p:sp>
          <p:nvSpPr>
            <p:cNvPr id="2820" name="Google Shape;2820;p7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3" name="Google Shape;282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24" name="Google Shape;2824;p75"/>
          <p:cNvPicPr preferRelativeResize="0"/>
          <p:nvPr/>
        </p:nvPicPr>
        <p:blipFill>
          <a:blip r:embed="rId5">
            <a:alphaModFix/>
          </a:blip>
          <a:stretch>
            <a:fillRect/>
          </a:stretch>
        </p:blipFill>
        <p:spPr>
          <a:xfrm>
            <a:off x="1062648" y="1117340"/>
            <a:ext cx="3783217" cy="3531501"/>
          </a:xfrm>
          <a:prstGeom prst="rect">
            <a:avLst/>
          </a:prstGeom>
          <a:noFill/>
          <a:ln cap="flat" cmpd="sng" w="38100">
            <a:solidFill>
              <a:schemeClr val="dk2"/>
            </a:solidFill>
            <a:prstDash val="solid"/>
            <a:round/>
            <a:headEnd len="sm" w="sm" type="none"/>
            <a:tailEnd len="sm" w="sm" type="none"/>
          </a:ln>
        </p:spPr>
      </p:pic>
      <p:sp>
        <p:nvSpPr>
          <p:cNvPr id="2825" name="Google Shape;2825;p75"/>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2826" name="Google Shape;2826;p75"/>
          <p:cNvSpPr/>
          <p:nvPr/>
        </p:nvSpPr>
        <p:spPr>
          <a:xfrm>
            <a:off x="2427648" y="1248100"/>
            <a:ext cx="595200" cy="328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27" name="Google Shape;2827;p75"/>
          <p:cNvSpPr/>
          <p:nvPr/>
        </p:nvSpPr>
        <p:spPr>
          <a:xfrm>
            <a:off x="6336400" y="1275450"/>
            <a:ext cx="653100" cy="320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id="2832" name="Google Shape;2832;p76"/>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833" name="Google Shape;2833;p76"/>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34" name="Google Shape;2834;p7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6"/>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836" name="Google Shape;2836;p76"/>
          <p:cNvGrpSpPr/>
          <p:nvPr/>
        </p:nvGrpSpPr>
        <p:grpSpPr>
          <a:xfrm>
            <a:off x="350288" y="1438582"/>
            <a:ext cx="363752" cy="353113"/>
            <a:chOff x="5314188" y="3350032"/>
            <a:chExt cx="363752" cy="353113"/>
          </a:xfrm>
        </p:grpSpPr>
        <p:sp>
          <p:nvSpPr>
            <p:cNvPr id="2837" name="Google Shape;2837;p7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76"/>
          <p:cNvGrpSpPr/>
          <p:nvPr/>
        </p:nvGrpSpPr>
        <p:grpSpPr>
          <a:xfrm>
            <a:off x="348592" y="1008455"/>
            <a:ext cx="367161" cy="287523"/>
            <a:chOff x="4878379" y="2473892"/>
            <a:chExt cx="367161" cy="287523"/>
          </a:xfrm>
        </p:grpSpPr>
        <p:sp>
          <p:nvSpPr>
            <p:cNvPr id="2840" name="Google Shape;2840;p7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76"/>
          <p:cNvGrpSpPr/>
          <p:nvPr/>
        </p:nvGrpSpPr>
        <p:grpSpPr>
          <a:xfrm>
            <a:off x="348008" y="3957867"/>
            <a:ext cx="368308" cy="367033"/>
            <a:chOff x="7100170" y="1500117"/>
            <a:chExt cx="368308" cy="367033"/>
          </a:xfrm>
        </p:grpSpPr>
        <p:sp>
          <p:nvSpPr>
            <p:cNvPr id="2846" name="Google Shape;2846;p7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9" name="Google Shape;2859;p76"/>
          <p:cNvGrpSpPr/>
          <p:nvPr/>
        </p:nvGrpSpPr>
        <p:grpSpPr>
          <a:xfrm>
            <a:off x="344419" y="2490873"/>
            <a:ext cx="375507" cy="367925"/>
            <a:chOff x="6657194" y="2434073"/>
            <a:chExt cx="375507" cy="367925"/>
          </a:xfrm>
        </p:grpSpPr>
        <p:sp>
          <p:nvSpPr>
            <p:cNvPr id="2860" name="Google Shape;2860;p7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76"/>
          <p:cNvGrpSpPr/>
          <p:nvPr/>
        </p:nvGrpSpPr>
        <p:grpSpPr>
          <a:xfrm>
            <a:off x="348211" y="1934306"/>
            <a:ext cx="367925" cy="367161"/>
            <a:chOff x="5756399" y="2434456"/>
            <a:chExt cx="367925" cy="367161"/>
          </a:xfrm>
        </p:grpSpPr>
        <p:sp>
          <p:nvSpPr>
            <p:cNvPr id="2864" name="Google Shape;2864;p7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76"/>
          <p:cNvGrpSpPr/>
          <p:nvPr/>
        </p:nvGrpSpPr>
        <p:grpSpPr>
          <a:xfrm>
            <a:off x="345356" y="3017323"/>
            <a:ext cx="373627" cy="367925"/>
            <a:chOff x="7964906" y="2434073"/>
            <a:chExt cx="373627" cy="367925"/>
          </a:xfrm>
        </p:grpSpPr>
        <p:sp>
          <p:nvSpPr>
            <p:cNvPr id="2872" name="Google Shape;2872;p7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76"/>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875" name="Google Shape;2875;p76"/>
          <p:cNvGrpSpPr/>
          <p:nvPr/>
        </p:nvGrpSpPr>
        <p:grpSpPr>
          <a:xfrm>
            <a:off x="373062" y="3493825"/>
            <a:ext cx="318231" cy="355470"/>
            <a:chOff x="6219124" y="2902788"/>
            <a:chExt cx="318231" cy="355470"/>
          </a:xfrm>
        </p:grpSpPr>
        <p:sp>
          <p:nvSpPr>
            <p:cNvPr id="2876" name="Google Shape;2876;p7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9" name="Google Shape;287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0" name="Google Shape;2880;p76"/>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2881" name="Google Shape;2881;p76"/>
          <p:cNvSpPr txBox="1"/>
          <p:nvPr>
            <p:ph idx="4294967295" type="body"/>
          </p:nvPr>
        </p:nvSpPr>
        <p:spPr>
          <a:xfrm>
            <a:off x="1397325" y="1295975"/>
            <a:ext cx="6747000" cy="298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Roboto"/>
              <a:buChar char="●"/>
            </a:pPr>
            <a:r>
              <a:rPr b="1" lang="en" sz="1400">
                <a:solidFill>
                  <a:srgbClr val="FFFFFF"/>
                </a:solidFill>
                <a:latin typeface="Roboto"/>
                <a:ea typeface="Roboto"/>
                <a:cs typeface="Roboto"/>
                <a:sym typeface="Roboto"/>
              </a:rPr>
              <a:t>Other Features</a:t>
            </a:r>
            <a:endParaRPr b="1"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Gender</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Hypertension</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Heart Disease</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Average Glucose Level</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Smoking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Employment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Diabetic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Obesity Status (Classified by Obesity Model)</a:t>
            </a:r>
            <a:endParaRPr sz="1400">
              <a:solidFill>
                <a:srgbClr val="FFFFFF"/>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pic>
        <p:nvPicPr>
          <p:cNvPr id="2886" name="Google Shape;2886;p77"/>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887" name="Google Shape;2887;p77"/>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888" name="Google Shape;2888;p7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890" name="Google Shape;2890;p77"/>
          <p:cNvGrpSpPr/>
          <p:nvPr/>
        </p:nvGrpSpPr>
        <p:grpSpPr>
          <a:xfrm>
            <a:off x="350288" y="1438582"/>
            <a:ext cx="363752" cy="353113"/>
            <a:chOff x="5314188" y="3350032"/>
            <a:chExt cx="363752" cy="353113"/>
          </a:xfrm>
        </p:grpSpPr>
        <p:sp>
          <p:nvSpPr>
            <p:cNvPr id="2891" name="Google Shape;2891;p7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77"/>
          <p:cNvGrpSpPr/>
          <p:nvPr/>
        </p:nvGrpSpPr>
        <p:grpSpPr>
          <a:xfrm>
            <a:off x="348592" y="1008455"/>
            <a:ext cx="367161" cy="287523"/>
            <a:chOff x="4878379" y="2473892"/>
            <a:chExt cx="367161" cy="287523"/>
          </a:xfrm>
        </p:grpSpPr>
        <p:sp>
          <p:nvSpPr>
            <p:cNvPr id="2894" name="Google Shape;2894;p7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77"/>
          <p:cNvGrpSpPr/>
          <p:nvPr/>
        </p:nvGrpSpPr>
        <p:grpSpPr>
          <a:xfrm>
            <a:off x="348008" y="3957867"/>
            <a:ext cx="368308" cy="367033"/>
            <a:chOff x="7100170" y="1500117"/>
            <a:chExt cx="368308" cy="367033"/>
          </a:xfrm>
        </p:grpSpPr>
        <p:sp>
          <p:nvSpPr>
            <p:cNvPr id="2900" name="Google Shape;2900;p7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77"/>
          <p:cNvGrpSpPr/>
          <p:nvPr/>
        </p:nvGrpSpPr>
        <p:grpSpPr>
          <a:xfrm>
            <a:off x="344419" y="2490873"/>
            <a:ext cx="375507" cy="367925"/>
            <a:chOff x="6657194" y="2434073"/>
            <a:chExt cx="375507" cy="367925"/>
          </a:xfrm>
        </p:grpSpPr>
        <p:sp>
          <p:nvSpPr>
            <p:cNvPr id="2914" name="Google Shape;2914;p7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7"/>
          <p:cNvGrpSpPr/>
          <p:nvPr/>
        </p:nvGrpSpPr>
        <p:grpSpPr>
          <a:xfrm>
            <a:off x="348211" y="1934306"/>
            <a:ext cx="367925" cy="367161"/>
            <a:chOff x="5756399" y="2434456"/>
            <a:chExt cx="367925" cy="367161"/>
          </a:xfrm>
        </p:grpSpPr>
        <p:sp>
          <p:nvSpPr>
            <p:cNvPr id="2918" name="Google Shape;2918;p7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77"/>
          <p:cNvGrpSpPr/>
          <p:nvPr/>
        </p:nvGrpSpPr>
        <p:grpSpPr>
          <a:xfrm>
            <a:off x="345356" y="3017323"/>
            <a:ext cx="373627" cy="367925"/>
            <a:chOff x="7964906" y="2434073"/>
            <a:chExt cx="373627" cy="367925"/>
          </a:xfrm>
        </p:grpSpPr>
        <p:sp>
          <p:nvSpPr>
            <p:cNvPr id="2926" name="Google Shape;2926;p7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8" name="Google Shape;2928;p77"/>
          <p:cNvSpPr txBox="1"/>
          <p:nvPr>
            <p:ph idx="4294967295" type="title"/>
          </p:nvPr>
        </p:nvSpPr>
        <p:spPr>
          <a:xfrm>
            <a:off x="858725" y="460085"/>
            <a:ext cx="4299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Analyzing the Data</a:t>
            </a:r>
            <a:endParaRPr b="1">
              <a:solidFill>
                <a:srgbClr val="FFFFFF"/>
              </a:solidFill>
              <a:latin typeface="Roboto"/>
              <a:ea typeface="Roboto"/>
              <a:cs typeface="Roboto"/>
              <a:sym typeface="Roboto"/>
            </a:endParaRPr>
          </a:p>
        </p:txBody>
      </p:sp>
      <p:grpSp>
        <p:nvGrpSpPr>
          <p:cNvPr id="2929" name="Google Shape;2929;p77"/>
          <p:cNvGrpSpPr/>
          <p:nvPr/>
        </p:nvGrpSpPr>
        <p:grpSpPr>
          <a:xfrm>
            <a:off x="373062" y="3493825"/>
            <a:ext cx="318231" cy="355470"/>
            <a:chOff x="6219124" y="2902788"/>
            <a:chExt cx="318231" cy="355470"/>
          </a:xfrm>
        </p:grpSpPr>
        <p:sp>
          <p:nvSpPr>
            <p:cNvPr id="2930" name="Google Shape;2930;p7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3" name="Google Shape;2933;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34" name="Google Shape;2934;p77"/>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2935" name="Google Shape;2935;p77"/>
          <p:cNvSpPr txBox="1"/>
          <p:nvPr>
            <p:ph idx="4294967295" type="body"/>
          </p:nvPr>
        </p:nvSpPr>
        <p:spPr>
          <a:xfrm>
            <a:off x="1397325" y="1295975"/>
            <a:ext cx="6747000" cy="2986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Roboto"/>
              <a:buChar char="●"/>
            </a:pPr>
            <a:r>
              <a:rPr b="1" lang="en" sz="1400">
                <a:solidFill>
                  <a:srgbClr val="FFFFFF"/>
                </a:solidFill>
                <a:latin typeface="Roboto"/>
                <a:ea typeface="Roboto"/>
                <a:cs typeface="Roboto"/>
                <a:sym typeface="Roboto"/>
              </a:rPr>
              <a:t>Other Features</a:t>
            </a:r>
            <a:endParaRPr b="1"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Gender</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Hypertension</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Heart Disease</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Average Glucose Level</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Smoking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Employment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Diabetic Status</a:t>
            </a:r>
            <a:endParaRPr sz="1400">
              <a:solidFill>
                <a:srgbClr val="FFFFFF"/>
              </a:solidFill>
              <a:latin typeface="Roboto"/>
              <a:ea typeface="Roboto"/>
              <a:cs typeface="Roboto"/>
              <a:sym typeface="Roboto"/>
            </a:endParaRPr>
          </a:p>
          <a:p>
            <a:pPr indent="-317500" lvl="1" marL="9144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Obesity Status (Classified by Obesity Model)</a:t>
            </a:r>
            <a:endParaRPr sz="1400">
              <a:solidFill>
                <a:srgbClr val="FFFFFF"/>
              </a:solidFill>
              <a:latin typeface="Roboto"/>
              <a:ea typeface="Roboto"/>
              <a:cs typeface="Roboto"/>
              <a:sym typeface="Roboto"/>
            </a:endParaRPr>
          </a:p>
        </p:txBody>
      </p:sp>
      <p:sp>
        <p:nvSpPr>
          <p:cNvPr id="2936" name="Google Shape;2936;p77"/>
          <p:cNvSpPr txBox="1"/>
          <p:nvPr/>
        </p:nvSpPr>
        <p:spPr>
          <a:xfrm>
            <a:off x="6015075" y="3881500"/>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p:nvPr/>
        </p:nvSpPr>
        <p:spPr>
          <a:xfrm>
            <a:off x="3048075" y="211362"/>
            <a:ext cx="1247100" cy="1247100"/>
          </a:xfrm>
          <a:prstGeom prst="ellipse">
            <a:avLst/>
          </a:prstGeom>
          <a:solidFill>
            <a:schemeClr val="lt1"/>
          </a:solidFill>
          <a:ln>
            <a:noFill/>
          </a:ln>
          <a:effectLst>
            <a:outerShdw blurRad="128588" rotWithShape="0" algn="bl">
              <a:schemeClr val="lt2">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71" name="Google Shape;471;p33"/>
          <p:cNvSpPr txBox="1"/>
          <p:nvPr>
            <p:ph type="title"/>
          </p:nvPr>
        </p:nvSpPr>
        <p:spPr>
          <a:xfrm>
            <a:off x="4400375" y="535000"/>
            <a:ext cx="3787200" cy="609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FFFFFF"/>
                </a:solidFill>
              </a:rPr>
              <a:t>Bernard Tan</a:t>
            </a:r>
            <a:endParaRPr sz="3400">
              <a:solidFill>
                <a:srgbClr val="FFFFFF"/>
              </a:solidFill>
            </a:endParaRPr>
          </a:p>
        </p:txBody>
      </p:sp>
      <p:sp>
        <p:nvSpPr>
          <p:cNvPr id="472" name="Google Shape;472;p33"/>
          <p:cNvSpPr txBox="1"/>
          <p:nvPr>
            <p:ph idx="1" type="body"/>
          </p:nvPr>
        </p:nvSpPr>
        <p:spPr>
          <a:xfrm>
            <a:off x="4406675" y="1432825"/>
            <a:ext cx="2631600" cy="233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A 40</a:t>
            </a:r>
            <a:r>
              <a:rPr lang="en" sz="1400">
                <a:solidFill>
                  <a:srgbClr val="FFFFFF"/>
                </a:solidFill>
                <a:latin typeface="Roboto"/>
                <a:ea typeface="Roboto"/>
                <a:cs typeface="Roboto"/>
                <a:sym typeface="Roboto"/>
              </a:rPr>
              <a:t>-</a:t>
            </a:r>
            <a:r>
              <a:rPr lang="en" sz="1400">
                <a:solidFill>
                  <a:srgbClr val="FFFFFF"/>
                </a:solidFill>
                <a:latin typeface="Roboto"/>
                <a:ea typeface="Roboto"/>
                <a:cs typeface="Roboto"/>
                <a:sym typeface="Roboto"/>
              </a:rPr>
              <a:t>year</a:t>
            </a:r>
            <a:r>
              <a:rPr lang="en" sz="1400">
                <a:solidFill>
                  <a:srgbClr val="FFFFFF"/>
                </a:solidFill>
                <a:latin typeface="Roboto"/>
                <a:ea typeface="Roboto"/>
                <a:cs typeface="Roboto"/>
                <a:sym typeface="Roboto"/>
              </a:rPr>
              <a:t>-</a:t>
            </a:r>
            <a:r>
              <a:rPr lang="en" sz="1400">
                <a:solidFill>
                  <a:srgbClr val="FFFFFF"/>
                </a:solidFill>
                <a:latin typeface="Roboto"/>
                <a:ea typeface="Roboto"/>
                <a:cs typeface="Roboto"/>
                <a:sym typeface="Roboto"/>
              </a:rPr>
              <a:t>old male stands at 175cm tall and weighs 130kg, feeling uncertain about whether his weight poses risks for obesity or stroke. </a:t>
            </a:r>
            <a:endParaRPr sz="1400">
              <a:solidFill>
                <a:srgbClr val="FFFFFF"/>
              </a:solidFill>
              <a:latin typeface="Roboto"/>
              <a:ea typeface="Roboto"/>
              <a:cs typeface="Roboto"/>
              <a:sym typeface="Roboto"/>
            </a:endParaRPr>
          </a:p>
          <a:p>
            <a:pPr indent="0" lvl="0" marL="0" rtl="0" algn="l">
              <a:spcBef>
                <a:spcPts val="0"/>
              </a:spcBef>
              <a:spcAft>
                <a:spcPts val="0"/>
              </a:spcAft>
              <a:buNone/>
            </a:pP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He suddenly experienced</a:t>
            </a:r>
            <a:r>
              <a:rPr lang="en" sz="1400">
                <a:solidFill>
                  <a:srgbClr val="FFFFFF"/>
                </a:solidFill>
                <a:latin typeface="Roboto"/>
                <a:ea typeface="Roboto"/>
                <a:cs typeface="Roboto"/>
                <a:sym typeface="Roboto"/>
              </a:rPr>
              <a:t> sudden numbness on the arm</a:t>
            </a:r>
            <a:r>
              <a:rPr lang="en" sz="1400">
                <a:solidFill>
                  <a:srgbClr val="FFFFFF"/>
                </a:solidFill>
                <a:latin typeface="Roboto"/>
                <a:ea typeface="Roboto"/>
                <a:cs typeface="Roboto"/>
                <a:sym typeface="Roboto"/>
              </a:rPr>
              <a:t>, and felt </a:t>
            </a:r>
            <a:r>
              <a:rPr lang="en" sz="1400">
                <a:solidFill>
                  <a:srgbClr val="FFFFFF"/>
                </a:solidFill>
                <a:latin typeface="Roboto"/>
                <a:ea typeface="Roboto"/>
                <a:cs typeface="Roboto"/>
                <a:sym typeface="Roboto"/>
              </a:rPr>
              <a:t>g</a:t>
            </a:r>
            <a:r>
              <a:rPr lang="en" sz="1400">
                <a:solidFill>
                  <a:srgbClr val="FFFFFF"/>
                </a:solidFill>
                <a:latin typeface="Roboto"/>
                <a:ea typeface="Roboto"/>
                <a:cs typeface="Roboto"/>
                <a:sym typeface="Roboto"/>
              </a:rPr>
              <a:t>iddiness and headache.</a:t>
            </a:r>
            <a:endParaRPr sz="1400">
              <a:solidFill>
                <a:srgbClr val="FFFFFF"/>
              </a:solidFill>
              <a:latin typeface="Roboto"/>
              <a:ea typeface="Roboto"/>
              <a:cs typeface="Roboto"/>
              <a:sym typeface="Roboto"/>
            </a:endParaRPr>
          </a:p>
        </p:txBody>
      </p:sp>
      <p:pic>
        <p:nvPicPr>
          <p:cNvPr id="473" name="Google Shape;473;p33"/>
          <p:cNvPicPr preferRelativeResize="0"/>
          <p:nvPr/>
        </p:nvPicPr>
        <p:blipFill rotWithShape="1">
          <a:blip r:embed="rId3">
            <a:alphaModFix/>
          </a:blip>
          <a:srcRect b="1441" l="0" r="0" t="7904"/>
          <a:stretch/>
        </p:blipFill>
        <p:spPr>
          <a:xfrm>
            <a:off x="0" y="0"/>
            <a:ext cx="3713158" cy="5143501"/>
          </a:xfrm>
          <a:prstGeom prst="rect">
            <a:avLst/>
          </a:prstGeom>
          <a:noFill/>
          <a:ln>
            <a:noFill/>
          </a:ln>
        </p:spPr>
      </p:pic>
      <p:pic>
        <p:nvPicPr>
          <p:cNvPr id="474" name="Google Shape;474;p33"/>
          <p:cNvPicPr preferRelativeResize="0"/>
          <p:nvPr/>
        </p:nvPicPr>
        <p:blipFill>
          <a:blip r:embed="rId4">
            <a:alphaModFix amt="8000"/>
          </a:blip>
          <a:stretch>
            <a:fillRect/>
          </a:stretch>
        </p:blipFill>
        <p:spPr>
          <a:xfrm flipH="1">
            <a:off x="6488176" y="-292225"/>
            <a:ext cx="5174548" cy="5143500"/>
          </a:xfrm>
          <a:prstGeom prst="rect">
            <a:avLst/>
          </a:prstGeom>
          <a:noFill/>
          <a:ln>
            <a:noFill/>
          </a:ln>
        </p:spPr>
      </p:pic>
      <p:sp>
        <p:nvSpPr>
          <p:cNvPr id="475" name="Google Shape;475;p33"/>
          <p:cNvSpPr txBox="1"/>
          <p:nvPr/>
        </p:nvSpPr>
        <p:spPr>
          <a:xfrm>
            <a:off x="4428122" y="1048900"/>
            <a:ext cx="4478400" cy="3315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lang="en" sz="1500">
                <a:solidFill>
                  <a:srgbClr val="FFFFFF"/>
                </a:solidFill>
                <a:latin typeface="Helvetica Neue"/>
                <a:ea typeface="Helvetica Neue"/>
                <a:cs typeface="Helvetica Neue"/>
                <a:sym typeface="Helvetica Neue"/>
              </a:rPr>
              <a:t>A&amp;E Patient</a:t>
            </a:r>
            <a:endParaRPr sz="1500">
              <a:solidFill>
                <a:srgbClr val="FFFFFF"/>
              </a:solidFill>
              <a:latin typeface="Helvetica Neue"/>
              <a:ea typeface="Helvetica Neue"/>
              <a:cs typeface="Helvetica Neue"/>
              <a:sym typeface="Helvetica Neue"/>
            </a:endParaRPr>
          </a:p>
        </p:txBody>
      </p:sp>
      <p:sp>
        <p:nvSpPr>
          <p:cNvPr id="476" name="Google Shape;47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pic>
        <p:nvPicPr>
          <p:cNvPr id="2941" name="Google Shape;2941;p78"/>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942" name="Google Shape;2942;p78"/>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2943" name="Google Shape;2943;p7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2945" name="Google Shape;2945;p78"/>
          <p:cNvGrpSpPr/>
          <p:nvPr/>
        </p:nvGrpSpPr>
        <p:grpSpPr>
          <a:xfrm>
            <a:off x="350288" y="1438582"/>
            <a:ext cx="363752" cy="353113"/>
            <a:chOff x="5314188" y="3350032"/>
            <a:chExt cx="363752" cy="353113"/>
          </a:xfrm>
        </p:grpSpPr>
        <p:sp>
          <p:nvSpPr>
            <p:cNvPr id="2946" name="Google Shape;2946;p7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78"/>
          <p:cNvGrpSpPr/>
          <p:nvPr/>
        </p:nvGrpSpPr>
        <p:grpSpPr>
          <a:xfrm>
            <a:off x="348592" y="1008455"/>
            <a:ext cx="367161" cy="287523"/>
            <a:chOff x="4878379" y="2473892"/>
            <a:chExt cx="367161" cy="287523"/>
          </a:xfrm>
        </p:grpSpPr>
        <p:sp>
          <p:nvSpPr>
            <p:cNvPr id="2949" name="Google Shape;2949;p7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8"/>
          <p:cNvGrpSpPr/>
          <p:nvPr/>
        </p:nvGrpSpPr>
        <p:grpSpPr>
          <a:xfrm>
            <a:off x="348008" y="3957867"/>
            <a:ext cx="368308" cy="367033"/>
            <a:chOff x="7100170" y="1500117"/>
            <a:chExt cx="368308" cy="367033"/>
          </a:xfrm>
        </p:grpSpPr>
        <p:sp>
          <p:nvSpPr>
            <p:cNvPr id="2955" name="Google Shape;2955;p7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8"/>
          <p:cNvGrpSpPr/>
          <p:nvPr/>
        </p:nvGrpSpPr>
        <p:grpSpPr>
          <a:xfrm>
            <a:off x="344419" y="2490873"/>
            <a:ext cx="375507" cy="367925"/>
            <a:chOff x="6657194" y="2434073"/>
            <a:chExt cx="375507" cy="367925"/>
          </a:xfrm>
        </p:grpSpPr>
        <p:sp>
          <p:nvSpPr>
            <p:cNvPr id="2969" name="Google Shape;2969;p7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78"/>
          <p:cNvGrpSpPr/>
          <p:nvPr/>
        </p:nvGrpSpPr>
        <p:grpSpPr>
          <a:xfrm>
            <a:off x="348211" y="1934306"/>
            <a:ext cx="367925" cy="367161"/>
            <a:chOff x="5756399" y="2434456"/>
            <a:chExt cx="367925" cy="367161"/>
          </a:xfrm>
        </p:grpSpPr>
        <p:sp>
          <p:nvSpPr>
            <p:cNvPr id="2973" name="Google Shape;2973;p7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78"/>
          <p:cNvGrpSpPr/>
          <p:nvPr/>
        </p:nvGrpSpPr>
        <p:grpSpPr>
          <a:xfrm>
            <a:off x="345356" y="3017323"/>
            <a:ext cx="373627" cy="367925"/>
            <a:chOff x="7964906" y="2434073"/>
            <a:chExt cx="373627" cy="367925"/>
          </a:xfrm>
        </p:grpSpPr>
        <p:sp>
          <p:nvSpPr>
            <p:cNvPr id="2981" name="Google Shape;2981;p7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78"/>
          <p:cNvGrpSpPr/>
          <p:nvPr/>
        </p:nvGrpSpPr>
        <p:grpSpPr>
          <a:xfrm>
            <a:off x="373062" y="3493825"/>
            <a:ext cx="318231" cy="355470"/>
            <a:chOff x="6219124" y="2902788"/>
            <a:chExt cx="318231" cy="355470"/>
          </a:xfrm>
        </p:grpSpPr>
        <p:sp>
          <p:nvSpPr>
            <p:cNvPr id="2984" name="Google Shape;2984;p7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7" name="Google Shape;2987;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8" name="Google Shape;2988;p78"/>
          <p:cNvSpPr txBox="1"/>
          <p:nvPr>
            <p:ph idx="4294967295" type="title"/>
          </p:nvPr>
        </p:nvSpPr>
        <p:spPr>
          <a:xfrm>
            <a:off x="853765" y="469995"/>
            <a:ext cx="5833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Roboto"/>
                <a:ea typeface="Roboto"/>
                <a:cs typeface="Roboto"/>
                <a:sym typeface="Roboto"/>
              </a:rPr>
              <a:t>Rebalancing the Data (ADASYN)</a:t>
            </a:r>
            <a:endParaRPr b="1" sz="2900">
              <a:solidFill>
                <a:srgbClr val="FFFFFF"/>
              </a:solidFill>
              <a:latin typeface="Roboto"/>
              <a:ea typeface="Roboto"/>
              <a:cs typeface="Roboto"/>
              <a:sym typeface="Roboto"/>
            </a:endParaRPr>
          </a:p>
        </p:txBody>
      </p:sp>
      <p:pic>
        <p:nvPicPr>
          <p:cNvPr id="2989" name="Google Shape;2989;p78"/>
          <p:cNvPicPr preferRelativeResize="0"/>
          <p:nvPr/>
        </p:nvPicPr>
        <p:blipFill>
          <a:blip r:embed="rId4">
            <a:alphaModFix/>
          </a:blip>
          <a:stretch>
            <a:fillRect/>
          </a:stretch>
        </p:blipFill>
        <p:spPr>
          <a:xfrm>
            <a:off x="4140003" y="1157525"/>
            <a:ext cx="4600725" cy="3910174"/>
          </a:xfrm>
          <a:prstGeom prst="rect">
            <a:avLst/>
          </a:prstGeom>
          <a:noFill/>
          <a:ln cap="flat" cmpd="sng" w="38100">
            <a:solidFill>
              <a:schemeClr val="dk2"/>
            </a:solidFill>
            <a:prstDash val="solid"/>
            <a:round/>
            <a:headEnd len="sm" w="sm" type="none"/>
            <a:tailEnd len="sm" w="sm" type="none"/>
          </a:ln>
        </p:spPr>
      </p:pic>
      <p:sp>
        <p:nvSpPr>
          <p:cNvPr id="2990" name="Google Shape;2990;p78"/>
          <p:cNvSpPr txBox="1"/>
          <p:nvPr/>
        </p:nvSpPr>
        <p:spPr>
          <a:xfrm>
            <a:off x="982649" y="1563100"/>
            <a:ext cx="2861400" cy="1108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Helvetica Neue"/>
                <a:ea typeface="Helvetica Neue"/>
                <a:cs typeface="Helvetica Neue"/>
                <a:sym typeface="Helvetica Neue"/>
              </a:rPr>
              <a:t>G</a:t>
            </a:r>
            <a:r>
              <a:rPr lang="en" sz="1200">
                <a:solidFill>
                  <a:srgbClr val="FFFFFF"/>
                </a:solidFill>
                <a:latin typeface="Helvetica Neue"/>
                <a:ea typeface="Helvetica Neue"/>
                <a:cs typeface="Helvetica Neue"/>
                <a:sym typeface="Helvetica Neue"/>
              </a:rPr>
              <a:t>enerate more synthetic examples in regions of the feature space where the density of minority examples is low, and fewer or none where the density is high.</a:t>
            </a:r>
            <a:endParaRPr sz="1200">
              <a:solidFill>
                <a:srgbClr val="FFFFFF"/>
              </a:solidFill>
            </a:endParaRPr>
          </a:p>
        </p:txBody>
      </p:sp>
      <p:sp>
        <p:nvSpPr>
          <p:cNvPr id="2991" name="Google Shape;2991;p78"/>
          <p:cNvSpPr txBox="1"/>
          <p:nvPr/>
        </p:nvSpPr>
        <p:spPr>
          <a:xfrm>
            <a:off x="982650" y="1252425"/>
            <a:ext cx="35868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Helvetica Neue"/>
                <a:ea typeface="Helvetica Neue"/>
                <a:cs typeface="Helvetica Neue"/>
                <a:sym typeface="Helvetica Neue"/>
              </a:rPr>
              <a:t>Adaptive Synthetic Sampling (ADASYN)</a:t>
            </a:r>
            <a:endParaRPr b="1" sz="1200">
              <a:solidFill>
                <a:srgbClr val="FFFFFF"/>
              </a:solidFill>
            </a:endParaRPr>
          </a:p>
        </p:txBody>
      </p:sp>
      <p:sp>
        <p:nvSpPr>
          <p:cNvPr id="2992" name="Google Shape;2992;p78"/>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2993" name="Google Shape;2993;p78"/>
          <p:cNvSpPr txBox="1"/>
          <p:nvPr/>
        </p:nvSpPr>
        <p:spPr>
          <a:xfrm>
            <a:off x="979150" y="2712525"/>
            <a:ext cx="2861400" cy="1662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Why oversample the minority?</a:t>
            </a:r>
            <a:br>
              <a:rPr b="1" lang="en" sz="1200">
                <a:solidFill>
                  <a:srgbClr val="FFFFFF"/>
                </a:solidFill>
                <a:latin typeface="Roboto"/>
                <a:ea typeface="Roboto"/>
                <a:cs typeface="Roboto"/>
                <a:sym typeface="Roboto"/>
              </a:rPr>
            </a:b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Machine learning algorithms tend to be biased towards the majority class because they aim to optimize overall accuracy. As a result, the minority class may be poorly represented in the model's predictions.</a:t>
            </a:r>
            <a:endParaRPr sz="1200">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pic>
        <p:nvPicPr>
          <p:cNvPr id="2998" name="Google Shape;2998;p79"/>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2999" name="Google Shape;2999;p79"/>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000" name="Google Shape;3000;p7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002" name="Google Shape;3002;p79"/>
          <p:cNvGrpSpPr/>
          <p:nvPr/>
        </p:nvGrpSpPr>
        <p:grpSpPr>
          <a:xfrm>
            <a:off x="350288" y="1438582"/>
            <a:ext cx="363752" cy="353113"/>
            <a:chOff x="5314188" y="3350032"/>
            <a:chExt cx="363752" cy="353113"/>
          </a:xfrm>
        </p:grpSpPr>
        <p:sp>
          <p:nvSpPr>
            <p:cNvPr id="3003" name="Google Shape;3003;p7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79"/>
          <p:cNvGrpSpPr/>
          <p:nvPr/>
        </p:nvGrpSpPr>
        <p:grpSpPr>
          <a:xfrm>
            <a:off x="348592" y="1008455"/>
            <a:ext cx="367161" cy="287523"/>
            <a:chOff x="4878379" y="2473892"/>
            <a:chExt cx="367161" cy="287523"/>
          </a:xfrm>
        </p:grpSpPr>
        <p:sp>
          <p:nvSpPr>
            <p:cNvPr id="3006" name="Google Shape;3006;p7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79"/>
          <p:cNvGrpSpPr/>
          <p:nvPr/>
        </p:nvGrpSpPr>
        <p:grpSpPr>
          <a:xfrm>
            <a:off x="348008" y="3957867"/>
            <a:ext cx="368308" cy="367033"/>
            <a:chOff x="7100170" y="1500117"/>
            <a:chExt cx="368308" cy="367033"/>
          </a:xfrm>
        </p:grpSpPr>
        <p:sp>
          <p:nvSpPr>
            <p:cNvPr id="3012" name="Google Shape;3012;p7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79"/>
          <p:cNvGrpSpPr/>
          <p:nvPr/>
        </p:nvGrpSpPr>
        <p:grpSpPr>
          <a:xfrm>
            <a:off x="344419" y="2490873"/>
            <a:ext cx="375507" cy="367925"/>
            <a:chOff x="6657194" y="2434073"/>
            <a:chExt cx="375507" cy="367925"/>
          </a:xfrm>
        </p:grpSpPr>
        <p:sp>
          <p:nvSpPr>
            <p:cNvPr id="3026" name="Google Shape;3026;p7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79"/>
          <p:cNvGrpSpPr/>
          <p:nvPr/>
        </p:nvGrpSpPr>
        <p:grpSpPr>
          <a:xfrm>
            <a:off x="348211" y="1934306"/>
            <a:ext cx="367925" cy="367161"/>
            <a:chOff x="5756399" y="2434456"/>
            <a:chExt cx="367925" cy="367161"/>
          </a:xfrm>
        </p:grpSpPr>
        <p:sp>
          <p:nvSpPr>
            <p:cNvPr id="3030" name="Google Shape;3030;p7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79"/>
          <p:cNvGrpSpPr/>
          <p:nvPr/>
        </p:nvGrpSpPr>
        <p:grpSpPr>
          <a:xfrm>
            <a:off x="345356" y="3017323"/>
            <a:ext cx="373627" cy="367925"/>
            <a:chOff x="7964906" y="2434073"/>
            <a:chExt cx="373627" cy="367925"/>
          </a:xfrm>
        </p:grpSpPr>
        <p:sp>
          <p:nvSpPr>
            <p:cNvPr id="3038" name="Google Shape;3038;p7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9"/>
          <p:cNvGrpSpPr/>
          <p:nvPr/>
        </p:nvGrpSpPr>
        <p:grpSpPr>
          <a:xfrm>
            <a:off x="373062" y="3493825"/>
            <a:ext cx="318231" cy="355470"/>
            <a:chOff x="6219124" y="2902788"/>
            <a:chExt cx="318231" cy="355470"/>
          </a:xfrm>
        </p:grpSpPr>
        <p:sp>
          <p:nvSpPr>
            <p:cNvPr id="3041" name="Google Shape;3041;p7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4" name="Google Shape;3044;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5" name="Google Shape;3045;p79"/>
          <p:cNvSpPr txBox="1"/>
          <p:nvPr>
            <p:ph idx="4294967295" type="title"/>
          </p:nvPr>
        </p:nvSpPr>
        <p:spPr>
          <a:xfrm>
            <a:off x="853765" y="469995"/>
            <a:ext cx="5833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FFFFFF"/>
                </a:solidFill>
                <a:latin typeface="Roboto"/>
                <a:ea typeface="Roboto"/>
                <a:cs typeface="Roboto"/>
                <a:sym typeface="Roboto"/>
              </a:rPr>
              <a:t>Rebalancing the Data (ADASYN)</a:t>
            </a:r>
            <a:endParaRPr b="1" sz="2900">
              <a:solidFill>
                <a:srgbClr val="FFFFFF"/>
              </a:solidFill>
              <a:latin typeface="Roboto"/>
              <a:ea typeface="Roboto"/>
              <a:cs typeface="Roboto"/>
              <a:sym typeface="Roboto"/>
            </a:endParaRPr>
          </a:p>
        </p:txBody>
      </p:sp>
      <p:sp>
        <p:nvSpPr>
          <p:cNvPr id="3046" name="Google Shape;3046;p79"/>
          <p:cNvSpPr txBox="1"/>
          <p:nvPr/>
        </p:nvSpPr>
        <p:spPr>
          <a:xfrm>
            <a:off x="1760974" y="1085675"/>
            <a:ext cx="23451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Helvetica Neue"/>
                <a:ea typeface="Helvetica Neue"/>
                <a:cs typeface="Helvetica Neue"/>
                <a:sym typeface="Helvetica Neue"/>
              </a:rPr>
              <a:t>Without Data Augmentation</a:t>
            </a:r>
            <a:endParaRPr b="1" sz="1200">
              <a:solidFill>
                <a:srgbClr val="FFFFFF"/>
              </a:solidFill>
            </a:endParaRPr>
          </a:p>
        </p:txBody>
      </p:sp>
      <p:sp>
        <p:nvSpPr>
          <p:cNvPr id="3047" name="Google Shape;3047;p79"/>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pic>
        <p:nvPicPr>
          <p:cNvPr id="3048" name="Google Shape;3048;p79"/>
          <p:cNvPicPr preferRelativeResize="0"/>
          <p:nvPr/>
        </p:nvPicPr>
        <p:blipFill>
          <a:blip r:embed="rId4">
            <a:alphaModFix/>
          </a:blip>
          <a:stretch>
            <a:fillRect/>
          </a:stretch>
        </p:blipFill>
        <p:spPr>
          <a:xfrm>
            <a:off x="973050" y="1469325"/>
            <a:ext cx="3920950" cy="3402049"/>
          </a:xfrm>
          <a:prstGeom prst="rect">
            <a:avLst/>
          </a:prstGeom>
          <a:noFill/>
          <a:ln>
            <a:noFill/>
          </a:ln>
        </p:spPr>
      </p:pic>
      <p:pic>
        <p:nvPicPr>
          <p:cNvPr id="3049" name="Google Shape;3049;p79"/>
          <p:cNvPicPr preferRelativeResize="0"/>
          <p:nvPr/>
        </p:nvPicPr>
        <p:blipFill>
          <a:blip r:embed="rId5">
            <a:alphaModFix/>
          </a:blip>
          <a:stretch>
            <a:fillRect/>
          </a:stretch>
        </p:blipFill>
        <p:spPr>
          <a:xfrm>
            <a:off x="5016225" y="1469325"/>
            <a:ext cx="3920950" cy="3402062"/>
          </a:xfrm>
          <a:prstGeom prst="rect">
            <a:avLst/>
          </a:prstGeom>
          <a:noFill/>
          <a:ln>
            <a:noFill/>
          </a:ln>
        </p:spPr>
      </p:pic>
      <p:sp>
        <p:nvSpPr>
          <p:cNvPr id="3050" name="Google Shape;3050;p79"/>
          <p:cNvSpPr txBox="1"/>
          <p:nvPr/>
        </p:nvSpPr>
        <p:spPr>
          <a:xfrm>
            <a:off x="6042524" y="1085688"/>
            <a:ext cx="24141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Helvetica Neue"/>
                <a:ea typeface="Helvetica Neue"/>
                <a:cs typeface="Helvetica Neue"/>
                <a:sym typeface="Helvetica Neue"/>
              </a:rPr>
              <a:t>With ADASYN oversampling</a:t>
            </a:r>
            <a:endParaRPr b="1" sz="12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pic>
        <p:nvPicPr>
          <p:cNvPr id="3055" name="Google Shape;3055;p80"/>
          <p:cNvPicPr preferRelativeResize="0"/>
          <p:nvPr/>
        </p:nvPicPr>
        <p:blipFill rotWithShape="1">
          <a:blip r:embed="rId3">
            <a:alphaModFix amt="52999"/>
          </a:blip>
          <a:srcRect b="0" l="12817" r="39867" t="0"/>
          <a:stretch/>
        </p:blipFill>
        <p:spPr>
          <a:xfrm>
            <a:off x="5668863" y="0"/>
            <a:ext cx="3650450" cy="5143500"/>
          </a:xfrm>
          <a:prstGeom prst="rect">
            <a:avLst/>
          </a:prstGeom>
          <a:noFill/>
          <a:ln cap="flat" cmpd="sng" w="76200">
            <a:solidFill>
              <a:srgbClr val="FFFFFF"/>
            </a:solidFill>
            <a:prstDash val="solid"/>
            <a:round/>
            <a:headEnd len="sm" w="sm" type="none"/>
            <a:tailEnd len="sm" w="sm" type="none"/>
          </a:ln>
        </p:spPr>
      </p:pic>
      <p:pic>
        <p:nvPicPr>
          <p:cNvPr id="3056" name="Google Shape;3056;p80"/>
          <p:cNvPicPr preferRelativeResize="0"/>
          <p:nvPr/>
        </p:nvPicPr>
        <p:blipFill>
          <a:blip r:embed="rId4">
            <a:alphaModFix amt="23000"/>
          </a:blip>
          <a:stretch>
            <a:fillRect/>
          </a:stretch>
        </p:blipFill>
        <p:spPr>
          <a:xfrm>
            <a:off x="-448900" y="1324325"/>
            <a:ext cx="10129649" cy="1745075"/>
          </a:xfrm>
          <a:prstGeom prst="rect">
            <a:avLst/>
          </a:prstGeom>
          <a:noFill/>
          <a:ln>
            <a:noFill/>
          </a:ln>
        </p:spPr>
      </p:pic>
      <p:sp>
        <p:nvSpPr>
          <p:cNvPr id="3057" name="Google Shape;3057;p80"/>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058" name="Google Shape;3058;p80"/>
          <p:cNvSpPr txBox="1"/>
          <p:nvPr>
            <p:ph type="ctrTitle"/>
          </p:nvPr>
        </p:nvSpPr>
        <p:spPr>
          <a:xfrm>
            <a:off x="-147525" y="1360900"/>
            <a:ext cx="6251100" cy="15978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5100">
                <a:solidFill>
                  <a:srgbClr val="FFFFFF"/>
                </a:solidFill>
              </a:rPr>
              <a:t>Stroke Detection Model</a:t>
            </a:r>
            <a:endParaRPr sz="5100">
              <a:solidFill>
                <a:srgbClr val="FFFFFF"/>
              </a:solidFill>
            </a:endParaRPr>
          </a:p>
        </p:txBody>
      </p:sp>
      <p:grpSp>
        <p:nvGrpSpPr>
          <p:cNvPr id="3059" name="Google Shape;3059;p80"/>
          <p:cNvGrpSpPr/>
          <p:nvPr/>
        </p:nvGrpSpPr>
        <p:grpSpPr>
          <a:xfrm>
            <a:off x="3401088" y="4475332"/>
            <a:ext cx="363752" cy="353113"/>
            <a:chOff x="5314188" y="3350032"/>
            <a:chExt cx="363752" cy="353113"/>
          </a:xfrm>
        </p:grpSpPr>
        <p:sp>
          <p:nvSpPr>
            <p:cNvPr id="3060" name="Google Shape;3060;p8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80"/>
          <p:cNvGrpSpPr/>
          <p:nvPr/>
        </p:nvGrpSpPr>
        <p:grpSpPr>
          <a:xfrm>
            <a:off x="2856804" y="4547942"/>
            <a:ext cx="367161" cy="287523"/>
            <a:chOff x="4878379" y="2473892"/>
            <a:chExt cx="367161" cy="287523"/>
          </a:xfrm>
        </p:grpSpPr>
        <p:sp>
          <p:nvSpPr>
            <p:cNvPr id="3063" name="Google Shape;3063;p8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80"/>
          <p:cNvGrpSpPr/>
          <p:nvPr/>
        </p:nvGrpSpPr>
        <p:grpSpPr>
          <a:xfrm>
            <a:off x="5780070" y="4460967"/>
            <a:ext cx="368308" cy="367033"/>
            <a:chOff x="7100170" y="1500117"/>
            <a:chExt cx="368308" cy="367033"/>
          </a:xfrm>
        </p:grpSpPr>
        <p:sp>
          <p:nvSpPr>
            <p:cNvPr id="3069" name="Google Shape;3069;p8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80"/>
          <p:cNvGrpSpPr/>
          <p:nvPr/>
        </p:nvGrpSpPr>
        <p:grpSpPr>
          <a:xfrm>
            <a:off x="4314269" y="4460523"/>
            <a:ext cx="375507" cy="367925"/>
            <a:chOff x="6657194" y="2434073"/>
            <a:chExt cx="375507" cy="367925"/>
          </a:xfrm>
        </p:grpSpPr>
        <p:sp>
          <p:nvSpPr>
            <p:cNvPr id="3083" name="Google Shape;3083;p8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80"/>
          <p:cNvGrpSpPr/>
          <p:nvPr/>
        </p:nvGrpSpPr>
        <p:grpSpPr>
          <a:xfrm>
            <a:off x="3835149" y="4468306"/>
            <a:ext cx="367925" cy="367161"/>
            <a:chOff x="5756399" y="2434456"/>
            <a:chExt cx="367925" cy="367161"/>
          </a:xfrm>
        </p:grpSpPr>
        <p:sp>
          <p:nvSpPr>
            <p:cNvPr id="3087" name="Google Shape;3087;p8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80"/>
          <p:cNvGrpSpPr/>
          <p:nvPr/>
        </p:nvGrpSpPr>
        <p:grpSpPr>
          <a:xfrm>
            <a:off x="4800981" y="4460523"/>
            <a:ext cx="373627" cy="367925"/>
            <a:chOff x="7964906" y="2434073"/>
            <a:chExt cx="373627" cy="367925"/>
          </a:xfrm>
        </p:grpSpPr>
        <p:sp>
          <p:nvSpPr>
            <p:cNvPr id="3095" name="Google Shape;3095;p8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7" name="Google Shape;3097;p80"/>
          <p:cNvPicPr preferRelativeResize="0"/>
          <p:nvPr/>
        </p:nvPicPr>
        <p:blipFill>
          <a:blip r:embed="rId5">
            <a:alphaModFix amt="15000"/>
          </a:blip>
          <a:stretch>
            <a:fillRect/>
          </a:stretch>
        </p:blipFill>
        <p:spPr>
          <a:xfrm flipH="1">
            <a:off x="5510151" y="-432800"/>
            <a:ext cx="5174548" cy="5143500"/>
          </a:xfrm>
          <a:prstGeom prst="rect">
            <a:avLst/>
          </a:prstGeom>
          <a:noFill/>
          <a:ln>
            <a:noFill/>
          </a:ln>
        </p:spPr>
      </p:pic>
      <p:sp>
        <p:nvSpPr>
          <p:cNvPr id="3098" name="Google Shape;3098;p8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099" name="Google Shape;3099;p80"/>
          <p:cNvGrpSpPr/>
          <p:nvPr/>
        </p:nvGrpSpPr>
        <p:grpSpPr>
          <a:xfrm>
            <a:off x="5318224" y="4466750"/>
            <a:ext cx="318231" cy="355470"/>
            <a:chOff x="6219124" y="2902788"/>
            <a:chExt cx="318231" cy="355470"/>
          </a:xfrm>
        </p:grpSpPr>
        <p:sp>
          <p:nvSpPr>
            <p:cNvPr id="3100" name="Google Shape;3100;p8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3" name="Google Shape;310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4" name="Google Shape;3104;p80"/>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105" name="Google Shape;3105;p8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pic>
        <p:nvPicPr>
          <p:cNvPr id="3111" name="Google Shape;3111;p81"/>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3112" name="Google Shape;3112;p81"/>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113" name="Google Shape;3113;p8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115" name="Google Shape;3115;p81"/>
          <p:cNvGrpSpPr/>
          <p:nvPr/>
        </p:nvGrpSpPr>
        <p:grpSpPr>
          <a:xfrm>
            <a:off x="350288" y="1438582"/>
            <a:ext cx="363752" cy="353113"/>
            <a:chOff x="5314188" y="3350032"/>
            <a:chExt cx="363752" cy="353113"/>
          </a:xfrm>
        </p:grpSpPr>
        <p:sp>
          <p:nvSpPr>
            <p:cNvPr id="3116" name="Google Shape;3116;p8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81"/>
          <p:cNvGrpSpPr/>
          <p:nvPr/>
        </p:nvGrpSpPr>
        <p:grpSpPr>
          <a:xfrm>
            <a:off x="348592" y="1008455"/>
            <a:ext cx="367161" cy="287523"/>
            <a:chOff x="4878379" y="2473892"/>
            <a:chExt cx="367161" cy="287523"/>
          </a:xfrm>
        </p:grpSpPr>
        <p:sp>
          <p:nvSpPr>
            <p:cNvPr id="3119" name="Google Shape;3119;p8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81"/>
          <p:cNvGrpSpPr/>
          <p:nvPr/>
        </p:nvGrpSpPr>
        <p:grpSpPr>
          <a:xfrm>
            <a:off x="348008" y="3957867"/>
            <a:ext cx="368308" cy="367033"/>
            <a:chOff x="7100170" y="1500117"/>
            <a:chExt cx="368308" cy="367033"/>
          </a:xfrm>
        </p:grpSpPr>
        <p:sp>
          <p:nvSpPr>
            <p:cNvPr id="3125" name="Google Shape;3125;p8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81"/>
          <p:cNvGrpSpPr/>
          <p:nvPr/>
        </p:nvGrpSpPr>
        <p:grpSpPr>
          <a:xfrm>
            <a:off x="344419" y="2490873"/>
            <a:ext cx="375507" cy="367925"/>
            <a:chOff x="6657194" y="2434073"/>
            <a:chExt cx="375507" cy="367925"/>
          </a:xfrm>
        </p:grpSpPr>
        <p:sp>
          <p:nvSpPr>
            <p:cNvPr id="3139" name="Google Shape;3139;p8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81"/>
          <p:cNvGrpSpPr/>
          <p:nvPr/>
        </p:nvGrpSpPr>
        <p:grpSpPr>
          <a:xfrm>
            <a:off x="348211" y="1934306"/>
            <a:ext cx="367925" cy="367161"/>
            <a:chOff x="5756399" y="2434456"/>
            <a:chExt cx="367925" cy="367161"/>
          </a:xfrm>
        </p:grpSpPr>
        <p:sp>
          <p:nvSpPr>
            <p:cNvPr id="3143" name="Google Shape;3143;p8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81"/>
          <p:cNvGrpSpPr/>
          <p:nvPr/>
        </p:nvGrpSpPr>
        <p:grpSpPr>
          <a:xfrm>
            <a:off x="345356" y="3017323"/>
            <a:ext cx="373627" cy="367925"/>
            <a:chOff x="7964906" y="2434073"/>
            <a:chExt cx="373627" cy="367925"/>
          </a:xfrm>
        </p:grpSpPr>
        <p:sp>
          <p:nvSpPr>
            <p:cNvPr id="3151" name="Google Shape;3151;p8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81"/>
          <p:cNvGrpSpPr/>
          <p:nvPr/>
        </p:nvGrpSpPr>
        <p:grpSpPr>
          <a:xfrm>
            <a:off x="373062" y="3493825"/>
            <a:ext cx="318231" cy="355470"/>
            <a:chOff x="6219124" y="2902788"/>
            <a:chExt cx="318231" cy="355470"/>
          </a:xfrm>
        </p:grpSpPr>
        <p:sp>
          <p:nvSpPr>
            <p:cNvPr id="3154" name="Google Shape;3154;p8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7" name="Google Shape;3157;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8" name="Google Shape;3158;p81"/>
          <p:cNvSpPr txBox="1"/>
          <p:nvPr>
            <p:ph idx="4294967295" type="title"/>
          </p:nvPr>
        </p:nvSpPr>
        <p:spPr>
          <a:xfrm>
            <a:off x="858725" y="460075"/>
            <a:ext cx="4597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Base Model Comparison</a:t>
            </a:r>
            <a:endParaRPr b="1" sz="2700">
              <a:solidFill>
                <a:srgbClr val="FFFFFF"/>
              </a:solidFill>
              <a:latin typeface="Roboto"/>
              <a:ea typeface="Roboto"/>
              <a:cs typeface="Roboto"/>
              <a:sym typeface="Roboto"/>
            </a:endParaRPr>
          </a:p>
        </p:txBody>
      </p:sp>
      <p:graphicFrame>
        <p:nvGraphicFramePr>
          <p:cNvPr id="3159" name="Google Shape;3159;p81"/>
          <p:cNvGraphicFramePr/>
          <p:nvPr/>
        </p:nvGraphicFramePr>
        <p:xfrm>
          <a:off x="1169895" y="114853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4033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403325">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Log Reg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21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0.8120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0.7760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0.5714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KNN</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26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0.9317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0.8004</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0.3095</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Decision Tree</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44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1.0000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0.8625</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0.1429</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Bagging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199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0.9968</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0.8819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Random Forest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723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1.0000</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0.8890</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0.2143</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AdaBoost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237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0.8426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0.7709</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0.4762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SVM</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1.01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0.8616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0.7984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0.3571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135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0.9941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0.9002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160" name="Google Shape;3160;p81"/>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pic>
        <p:nvPicPr>
          <p:cNvPr id="3165" name="Google Shape;3165;p82"/>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3166" name="Google Shape;3166;p82"/>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167" name="Google Shape;3167;p8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169" name="Google Shape;3169;p82"/>
          <p:cNvGrpSpPr/>
          <p:nvPr/>
        </p:nvGrpSpPr>
        <p:grpSpPr>
          <a:xfrm>
            <a:off x="350288" y="1438582"/>
            <a:ext cx="363752" cy="353113"/>
            <a:chOff x="5314188" y="3350032"/>
            <a:chExt cx="363752" cy="353113"/>
          </a:xfrm>
        </p:grpSpPr>
        <p:sp>
          <p:nvSpPr>
            <p:cNvPr id="3170" name="Google Shape;3170;p8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82"/>
          <p:cNvGrpSpPr/>
          <p:nvPr/>
        </p:nvGrpSpPr>
        <p:grpSpPr>
          <a:xfrm>
            <a:off x="348592" y="1008455"/>
            <a:ext cx="367161" cy="287523"/>
            <a:chOff x="4878379" y="2473892"/>
            <a:chExt cx="367161" cy="287523"/>
          </a:xfrm>
        </p:grpSpPr>
        <p:sp>
          <p:nvSpPr>
            <p:cNvPr id="3173" name="Google Shape;3173;p8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82"/>
          <p:cNvGrpSpPr/>
          <p:nvPr/>
        </p:nvGrpSpPr>
        <p:grpSpPr>
          <a:xfrm>
            <a:off x="348008" y="3957867"/>
            <a:ext cx="368308" cy="367033"/>
            <a:chOff x="7100170" y="1500117"/>
            <a:chExt cx="368308" cy="367033"/>
          </a:xfrm>
        </p:grpSpPr>
        <p:sp>
          <p:nvSpPr>
            <p:cNvPr id="3179" name="Google Shape;3179;p8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82"/>
          <p:cNvGrpSpPr/>
          <p:nvPr/>
        </p:nvGrpSpPr>
        <p:grpSpPr>
          <a:xfrm>
            <a:off x="344419" y="2490873"/>
            <a:ext cx="375507" cy="367925"/>
            <a:chOff x="6657194" y="2434073"/>
            <a:chExt cx="375507" cy="367925"/>
          </a:xfrm>
        </p:grpSpPr>
        <p:sp>
          <p:nvSpPr>
            <p:cNvPr id="3193" name="Google Shape;3193;p8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82"/>
          <p:cNvGrpSpPr/>
          <p:nvPr/>
        </p:nvGrpSpPr>
        <p:grpSpPr>
          <a:xfrm>
            <a:off x="348211" y="1934306"/>
            <a:ext cx="367925" cy="367161"/>
            <a:chOff x="5756399" y="2434456"/>
            <a:chExt cx="367925" cy="367161"/>
          </a:xfrm>
        </p:grpSpPr>
        <p:sp>
          <p:nvSpPr>
            <p:cNvPr id="3197" name="Google Shape;3197;p8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82"/>
          <p:cNvGrpSpPr/>
          <p:nvPr/>
        </p:nvGrpSpPr>
        <p:grpSpPr>
          <a:xfrm>
            <a:off x="345356" y="3017323"/>
            <a:ext cx="373627" cy="367925"/>
            <a:chOff x="7964906" y="2434073"/>
            <a:chExt cx="373627" cy="367925"/>
          </a:xfrm>
        </p:grpSpPr>
        <p:sp>
          <p:nvSpPr>
            <p:cNvPr id="3205" name="Google Shape;3205;p8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82"/>
          <p:cNvGrpSpPr/>
          <p:nvPr/>
        </p:nvGrpSpPr>
        <p:grpSpPr>
          <a:xfrm>
            <a:off x="373062" y="3493825"/>
            <a:ext cx="318231" cy="355470"/>
            <a:chOff x="6219124" y="2902788"/>
            <a:chExt cx="318231" cy="355470"/>
          </a:xfrm>
        </p:grpSpPr>
        <p:sp>
          <p:nvSpPr>
            <p:cNvPr id="3208" name="Google Shape;3208;p8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1" name="Google Shape;321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2" name="Google Shape;3212;p82"/>
          <p:cNvSpPr txBox="1"/>
          <p:nvPr>
            <p:ph idx="4294967295" type="title"/>
          </p:nvPr>
        </p:nvSpPr>
        <p:spPr>
          <a:xfrm>
            <a:off x="858725" y="460075"/>
            <a:ext cx="4597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Base Model Comparison</a:t>
            </a:r>
            <a:endParaRPr b="1" sz="2700">
              <a:solidFill>
                <a:srgbClr val="FFFFFF"/>
              </a:solidFill>
              <a:latin typeface="Roboto"/>
              <a:ea typeface="Roboto"/>
              <a:cs typeface="Roboto"/>
              <a:sym typeface="Roboto"/>
            </a:endParaRPr>
          </a:p>
        </p:txBody>
      </p:sp>
      <p:graphicFrame>
        <p:nvGraphicFramePr>
          <p:cNvPr id="3213" name="Google Shape;3213;p82"/>
          <p:cNvGraphicFramePr/>
          <p:nvPr/>
        </p:nvGraphicFramePr>
        <p:xfrm>
          <a:off x="1172275" y="114597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4033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403325">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Log Reg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21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0.8120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0.7760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0.5714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KNN</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26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0.9317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0.8004</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0.3095</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Decision Tree</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44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1.0000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0.8625</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0.1429</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Bagging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199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0.9968</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0.8819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Random Forest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723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1.0000</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0.8890</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0.2143</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AdaBoost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237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0.8426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0.7709</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0.4762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SVM</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1.01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0.8616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0.7984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0.3571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33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135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0.9941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0.9002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214" name="Google Shape;3214;p82"/>
          <p:cNvSpPr/>
          <p:nvPr/>
        </p:nvSpPr>
        <p:spPr>
          <a:xfrm>
            <a:off x="883750" y="1484825"/>
            <a:ext cx="8089800" cy="51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215" name="Google Shape;3215;p82"/>
          <p:cNvSpPr/>
          <p:nvPr/>
        </p:nvSpPr>
        <p:spPr>
          <a:xfrm>
            <a:off x="883750" y="4310050"/>
            <a:ext cx="8089800" cy="51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216" name="Google Shape;3216;p82"/>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pic>
        <p:nvPicPr>
          <p:cNvPr id="3221" name="Google Shape;3221;p83"/>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3222" name="Google Shape;3222;p83"/>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223" name="Google Shape;3223;p8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225" name="Google Shape;3225;p83"/>
          <p:cNvGrpSpPr/>
          <p:nvPr/>
        </p:nvGrpSpPr>
        <p:grpSpPr>
          <a:xfrm>
            <a:off x="350288" y="1438582"/>
            <a:ext cx="363752" cy="353113"/>
            <a:chOff x="5314188" y="3350032"/>
            <a:chExt cx="363752" cy="353113"/>
          </a:xfrm>
        </p:grpSpPr>
        <p:sp>
          <p:nvSpPr>
            <p:cNvPr id="3226" name="Google Shape;3226;p8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83"/>
          <p:cNvGrpSpPr/>
          <p:nvPr/>
        </p:nvGrpSpPr>
        <p:grpSpPr>
          <a:xfrm>
            <a:off x="348592" y="1008455"/>
            <a:ext cx="367161" cy="287523"/>
            <a:chOff x="4878379" y="2473892"/>
            <a:chExt cx="367161" cy="287523"/>
          </a:xfrm>
        </p:grpSpPr>
        <p:sp>
          <p:nvSpPr>
            <p:cNvPr id="3229" name="Google Shape;3229;p8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83"/>
          <p:cNvGrpSpPr/>
          <p:nvPr/>
        </p:nvGrpSpPr>
        <p:grpSpPr>
          <a:xfrm>
            <a:off x="348008" y="3957867"/>
            <a:ext cx="368308" cy="367033"/>
            <a:chOff x="7100170" y="1500117"/>
            <a:chExt cx="368308" cy="367033"/>
          </a:xfrm>
        </p:grpSpPr>
        <p:sp>
          <p:nvSpPr>
            <p:cNvPr id="3235" name="Google Shape;3235;p8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83"/>
          <p:cNvGrpSpPr/>
          <p:nvPr/>
        </p:nvGrpSpPr>
        <p:grpSpPr>
          <a:xfrm>
            <a:off x="344419" y="2490873"/>
            <a:ext cx="375507" cy="367925"/>
            <a:chOff x="6657194" y="2434073"/>
            <a:chExt cx="375507" cy="367925"/>
          </a:xfrm>
        </p:grpSpPr>
        <p:sp>
          <p:nvSpPr>
            <p:cNvPr id="3249" name="Google Shape;3249;p8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83"/>
          <p:cNvGrpSpPr/>
          <p:nvPr/>
        </p:nvGrpSpPr>
        <p:grpSpPr>
          <a:xfrm>
            <a:off x="348211" y="1934306"/>
            <a:ext cx="367925" cy="367161"/>
            <a:chOff x="5756399" y="2434456"/>
            <a:chExt cx="367925" cy="367161"/>
          </a:xfrm>
        </p:grpSpPr>
        <p:sp>
          <p:nvSpPr>
            <p:cNvPr id="3253" name="Google Shape;3253;p8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83"/>
          <p:cNvGrpSpPr/>
          <p:nvPr/>
        </p:nvGrpSpPr>
        <p:grpSpPr>
          <a:xfrm>
            <a:off x="345356" y="3017323"/>
            <a:ext cx="373627" cy="367925"/>
            <a:chOff x="7964906" y="2434073"/>
            <a:chExt cx="373627" cy="367925"/>
          </a:xfrm>
        </p:grpSpPr>
        <p:sp>
          <p:nvSpPr>
            <p:cNvPr id="3261" name="Google Shape;3261;p8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3" name="Google Shape;3263;p83"/>
          <p:cNvGrpSpPr/>
          <p:nvPr/>
        </p:nvGrpSpPr>
        <p:grpSpPr>
          <a:xfrm>
            <a:off x="373062" y="3493825"/>
            <a:ext cx="318231" cy="355470"/>
            <a:chOff x="6219124" y="2902788"/>
            <a:chExt cx="318231" cy="355470"/>
          </a:xfrm>
        </p:grpSpPr>
        <p:sp>
          <p:nvSpPr>
            <p:cNvPr id="3264" name="Google Shape;3264;p8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7" name="Google Shape;3267;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68" name="Google Shape;3268;p83"/>
          <p:cNvSpPr txBox="1"/>
          <p:nvPr>
            <p:ph idx="4294967295" type="title"/>
          </p:nvPr>
        </p:nvSpPr>
        <p:spPr>
          <a:xfrm>
            <a:off x="858725" y="460075"/>
            <a:ext cx="4597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Hyperparameter Tuning</a:t>
            </a:r>
            <a:endParaRPr b="1" sz="2700">
              <a:solidFill>
                <a:srgbClr val="FFFFFF"/>
              </a:solidFill>
              <a:latin typeface="Roboto"/>
              <a:ea typeface="Roboto"/>
              <a:cs typeface="Roboto"/>
              <a:sym typeface="Roboto"/>
            </a:endParaRPr>
          </a:p>
        </p:txBody>
      </p:sp>
      <p:graphicFrame>
        <p:nvGraphicFramePr>
          <p:cNvPr id="3269" name="Google Shape;3269;p83"/>
          <p:cNvGraphicFramePr/>
          <p:nvPr/>
        </p:nvGraphicFramePr>
        <p:xfrm>
          <a:off x="4304400" y="1069775"/>
          <a:ext cx="3000000" cy="3000000"/>
        </p:xfrm>
        <a:graphic>
          <a:graphicData uri="http://schemas.openxmlformats.org/drawingml/2006/table">
            <a:tbl>
              <a:tblPr>
                <a:noFill/>
                <a:tableStyleId>{D3153DD8-DF1F-45E0-A6DB-73256EDF610A}</a:tableStyleId>
              </a:tblPr>
              <a:tblGrid>
                <a:gridCol w="914375"/>
                <a:gridCol w="914375"/>
                <a:gridCol w="914375"/>
                <a:gridCol w="914375"/>
                <a:gridCol w="914375"/>
              </a:tblGrid>
              <a:tr h="752800">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a:t>
                      </a:r>
                      <a:r>
                        <a:rPr lang="en" sz="1200">
                          <a:solidFill>
                            <a:schemeClr val="dk1"/>
                          </a:solidFill>
                          <a:latin typeface="Roboto Medium"/>
                          <a:ea typeface="Roboto Medium"/>
                          <a:cs typeface="Roboto Medium"/>
                          <a:sym typeface="Roboto Medium"/>
                        </a:rPr>
                        <a: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752800">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Log Reg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21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0.8120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0.7760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0.5714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52800">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Log Reg Tuned</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2.86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0.8107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0.7759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0.5952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52800">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135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0.9941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0.9002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52800">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 Tuned</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2.9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0.8107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0.5896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0.8571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270" name="Google Shape;3270;p83"/>
          <p:cNvSpPr/>
          <p:nvPr/>
        </p:nvSpPr>
        <p:spPr>
          <a:xfrm>
            <a:off x="4224100" y="2544475"/>
            <a:ext cx="4697700" cy="78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271" name="Google Shape;3271;p83"/>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3272" name="Google Shape;3272;p83"/>
          <p:cNvSpPr txBox="1"/>
          <p:nvPr>
            <p:ph idx="4294967295" type="body"/>
          </p:nvPr>
        </p:nvSpPr>
        <p:spPr>
          <a:xfrm>
            <a:off x="1154225" y="1206700"/>
            <a:ext cx="2820000" cy="3586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Despite the dataset being balanced, there’s only so much it can provide the model to train for it to be accurate.</a:t>
            </a:r>
            <a:br>
              <a:rPr lang="en" sz="1300">
                <a:solidFill>
                  <a:srgbClr val="FFFFFF"/>
                </a:solidFill>
                <a:latin typeface="Roboto"/>
                <a:ea typeface="Roboto"/>
                <a:cs typeface="Roboto"/>
                <a:sym typeface="Roboto"/>
              </a:rPr>
            </a:br>
            <a:endParaRPr sz="1300">
              <a:solidFill>
                <a:srgbClr val="FFFFFF"/>
              </a:solidFill>
              <a:latin typeface="Roboto"/>
              <a:ea typeface="Roboto"/>
              <a:cs typeface="Roboto"/>
              <a:sym typeface="Roboto"/>
            </a:endParaRPr>
          </a:p>
          <a:p>
            <a:pPr indent="-311150" lvl="0" marL="45720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Decided to prioritize </a:t>
            </a:r>
            <a:br>
              <a:rPr lang="en" sz="1300">
                <a:solidFill>
                  <a:srgbClr val="FFFFFF"/>
                </a:solidFill>
                <a:latin typeface="Roboto"/>
                <a:ea typeface="Roboto"/>
                <a:cs typeface="Roboto"/>
                <a:sym typeface="Roboto"/>
              </a:rPr>
            </a:br>
            <a:r>
              <a:rPr b="1" lang="en" sz="1300">
                <a:solidFill>
                  <a:srgbClr val="FFFFFF"/>
                </a:solidFill>
                <a:latin typeface="Roboto"/>
                <a:ea typeface="Roboto"/>
                <a:cs typeface="Roboto"/>
                <a:sym typeface="Roboto"/>
              </a:rPr>
              <a:t>Sensitivity</a:t>
            </a:r>
            <a:r>
              <a:rPr lang="en" sz="1300">
                <a:solidFill>
                  <a:srgbClr val="FFFFFF"/>
                </a:solidFill>
                <a:latin typeface="Roboto"/>
                <a:ea typeface="Roboto"/>
                <a:cs typeface="Roboto"/>
                <a:sym typeface="Roboto"/>
              </a:rPr>
              <a:t>.</a:t>
            </a:r>
            <a:br>
              <a:rPr lang="en" sz="1300">
                <a:solidFill>
                  <a:srgbClr val="FFFFFF"/>
                </a:solidFill>
                <a:latin typeface="Roboto"/>
                <a:ea typeface="Roboto"/>
                <a:cs typeface="Roboto"/>
                <a:sym typeface="Roboto"/>
              </a:rPr>
            </a:br>
            <a:r>
              <a:rPr lang="en" sz="1300">
                <a:solidFill>
                  <a:srgbClr val="FFFFFF"/>
                </a:solidFill>
                <a:latin typeface="Roboto"/>
                <a:ea typeface="Roboto"/>
                <a:cs typeface="Roboto"/>
                <a:sym typeface="Roboto"/>
              </a:rPr>
              <a:t> </a:t>
            </a:r>
            <a:endParaRPr sz="1300">
              <a:solidFill>
                <a:srgbClr val="FFFFFF"/>
              </a:solidFill>
              <a:latin typeface="Roboto"/>
              <a:ea typeface="Roboto"/>
              <a:cs typeface="Roboto"/>
              <a:sym typeface="Roboto"/>
            </a:endParaRPr>
          </a:p>
          <a:p>
            <a:pPr indent="-311150" lvl="0" marL="45720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Crucial for conditions like strokes, where </a:t>
            </a:r>
            <a:r>
              <a:rPr b="1" lang="en" sz="1300">
                <a:solidFill>
                  <a:srgbClr val="FFFFFF"/>
                </a:solidFill>
                <a:latin typeface="Roboto"/>
                <a:ea typeface="Roboto"/>
                <a:cs typeface="Roboto"/>
                <a:sym typeface="Roboto"/>
              </a:rPr>
              <a:t>failing</a:t>
            </a:r>
            <a:r>
              <a:rPr lang="en" sz="1300">
                <a:solidFill>
                  <a:srgbClr val="FFFFFF"/>
                </a:solidFill>
                <a:latin typeface="Roboto"/>
                <a:ea typeface="Roboto"/>
                <a:cs typeface="Roboto"/>
                <a:sym typeface="Roboto"/>
              </a:rPr>
              <a:t> to predict an </a:t>
            </a:r>
            <a:r>
              <a:rPr b="1" lang="en" sz="1300">
                <a:solidFill>
                  <a:srgbClr val="FFFFFF"/>
                </a:solidFill>
                <a:latin typeface="Roboto"/>
                <a:ea typeface="Roboto"/>
                <a:cs typeface="Roboto"/>
                <a:sym typeface="Roboto"/>
              </a:rPr>
              <a:t>actual positive case</a:t>
            </a:r>
            <a:r>
              <a:rPr lang="en" sz="1300">
                <a:solidFill>
                  <a:srgbClr val="FFFFFF"/>
                </a:solidFill>
                <a:latin typeface="Roboto"/>
                <a:ea typeface="Roboto"/>
                <a:cs typeface="Roboto"/>
                <a:sym typeface="Roboto"/>
              </a:rPr>
              <a:t> can have serious consequences. High sensitivity means the model is </a:t>
            </a:r>
            <a:r>
              <a:rPr b="1" lang="en" sz="1300">
                <a:solidFill>
                  <a:srgbClr val="FFFFFF"/>
                </a:solidFill>
                <a:latin typeface="Roboto"/>
                <a:ea typeface="Roboto"/>
                <a:cs typeface="Roboto"/>
                <a:sym typeface="Roboto"/>
              </a:rPr>
              <a:t>effective</a:t>
            </a:r>
            <a:r>
              <a:rPr lang="en" sz="1300">
                <a:solidFill>
                  <a:srgbClr val="FFFFFF"/>
                </a:solidFill>
                <a:latin typeface="Roboto"/>
                <a:ea typeface="Roboto"/>
                <a:cs typeface="Roboto"/>
                <a:sym typeface="Roboto"/>
              </a:rPr>
              <a:t> at </a:t>
            </a:r>
            <a:r>
              <a:rPr b="1" lang="en" sz="1300">
                <a:solidFill>
                  <a:srgbClr val="FFFFFF"/>
                </a:solidFill>
                <a:latin typeface="Roboto"/>
                <a:ea typeface="Roboto"/>
                <a:cs typeface="Roboto"/>
                <a:sym typeface="Roboto"/>
              </a:rPr>
              <a:t>catching most positive cases</a:t>
            </a:r>
            <a:r>
              <a:rPr lang="en" sz="1300">
                <a:solidFill>
                  <a:srgbClr val="FFFFFF"/>
                </a:solidFill>
                <a:latin typeface="Roboto"/>
                <a:ea typeface="Roboto"/>
                <a:cs typeface="Roboto"/>
                <a:sym typeface="Roboto"/>
              </a:rPr>
              <a:t>.</a:t>
            </a:r>
            <a:endParaRPr sz="1300">
              <a:solidFill>
                <a:srgbClr val="FFFFFF"/>
              </a:solidFill>
              <a:latin typeface="Roboto"/>
              <a:ea typeface="Roboto"/>
              <a:cs typeface="Roboto"/>
              <a:sym typeface="Roboto"/>
            </a:endParaRPr>
          </a:p>
        </p:txBody>
      </p:sp>
      <p:sp>
        <p:nvSpPr>
          <p:cNvPr id="3273" name="Google Shape;3273;p83"/>
          <p:cNvSpPr/>
          <p:nvPr/>
        </p:nvSpPr>
        <p:spPr>
          <a:xfrm>
            <a:off x="4224100" y="4068475"/>
            <a:ext cx="4697700" cy="78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pic>
        <p:nvPicPr>
          <p:cNvPr id="3278" name="Google Shape;3278;p84"/>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3279" name="Google Shape;3279;p84"/>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280" name="Google Shape;3280;p8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4"/>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282" name="Google Shape;3282;p84"/>
          <p:cNvGrpSpPr/>
          <p:nvPr/>
        </p:nvGrpSpPr>
        <p:grpSpPr>
          <a:xfrm>
            <a:off x="350288" y="1438582"/>
            <a:ext cx="363752" cy="353113"/>
            <a:chOff x="5314188" y="3350032"/>
            <a:chExt cx="363752" cy="353113"/>
          </a:xfrm>
        </p:grpSpPr>
        <p:sp>
          <p:nvSpPr>
            <p:cNvPr id="3283" name="Google Shape;3283;p8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4"/>
          <p:cNvGrpSpPr/>
          <p:nvPr/>
        </p:nvGrpSpPr>
        <p:grpSpPr>
          <a:xfrm>
            <a:off x="348592" y="1008455"/>
            <a:ext cx="367161" cy="287523"/>
            <a:chOff x="4878379" y="2473892"/>
            <a:chExt cx="367161" cy="287523"/>
          </a:xfrm>
        </p:grpSpPr>
        <p:sp>
          <p:nvSpPr>
            <p:cNvPr id="3286" name="Google Shape;3286;p8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84"/>
          <p:cNvGrpSpPr/>
          <p:nvPr/>
        </p:nvGrpSpPr>
        <p:grpSpPr>
          <a:xfrm>
            <a:off x="348008" y="3957867"/>
            <a:ext cx="368308" cy="367033"/>
            <a:chOff x="7100170" y="1500117"/>
            <a:chExt cx="368308" cy="367033"/>
          </a:xfrm>
        </p:grpSpPr>
        <p:sp>
          <p:nvSpPr>
            <p:cNvPr id="3292" name="Google Shape;3292;p8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84"/>
          <p:cNvGrpSpPr/>
          <p:nvPr/>
        </p:nvGrpSpPr>
        <p:grpSpPr>
          <a:xfrm>
            <a:off x="344419" y="2490873"/>
            <a:ext cx="375507" cy="367925"/>
            <a:chOff x="6657194" y="2434073"/>
            <a:chExt cx="375507" cy="367925"/>
          </a:xfrm>
        </p:grpSpPr>
        <p:sp>
          <p:nvSpPr>
            <p:cNvPr id="3306" name="Google Shape;3306;p8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84"/>
          <p:cNvGrpSpPr/>
          <p:nvPr/>
        </p:nvGrpSpPr>
        <p:grpSpPr>
          <a:xfrm>
            <a:off x="348211" y="1934306"/>
            <a:ext cx="367925" cy="367161"/>
            <a:chOff x="5756399" y="2434456"/>
            <a:chExt cx="367925" cy="367161"/>
          </a:xfrm>
        </p:grpSpPr>
        <p:sp>
          <p:nvSpPr>
            <p:cNvPr id="3310" name="Google Shape;3310;p8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84"/>
          <p:cNvGrpSpPr/>
          <p:nvPr/>
        </p:nvGrpSpPr>
        <p:grpSpPr>
          <a:xfrm>
            <a:off x="345356" y="3017323"/>
            <a:ext cx="373627" cy="367925"/>
            <a:chOff x="7964906" y="2434073"/>
            <a:chExt cx="373627" cy="367925"/>
          </a:xfrm>
        </p:grpSpPr>
        <p:sp>
          <p:nvSpPr>
            <p:cNvPr id="3318" name="Google Shape;3318;p8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84"/>
          <p:cNvGrpSpPr/>
          <p:nvPr/>
        </p:nvGrpSpPr>
        <p:grpSpPr>
          <a:xfrm>
            <a:off x="373062" y="3493825"/>
            <a:ext cx="318231" cy="355470"/>
            <a:chOff x="6219124" y="2902788"/>
            <a:chExt cx="318231" cy="355470"/>
          </a:xfrm>
        </p:grpSpPr>
        <p:sp>
          <p:nvSpPr>
            <p:cNvPr id="3321" name="Google Shape;3321;p8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5" name="Google Shape;3325;p84"/>
          <p:cNvSpPr txBox="1"/>
          <p:nvPr>
            <p:ph idx="4294967295" type="title"/>
          </p:nvPr>
        </p:nvSpPr>
        <p:spPr>
          <a:xfrm>
            <a:off x="858725" y="460075"/>
            <a:ext cx="45972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Tuned Confusion Matrix</a:t>
            </a:r>
            <a:endParaRPr b="1" sz="2700">
              <a:solidFill>
                <a:srgbClr val="FFFFFF"/>
              </a:solidFill>
              <a:latin typeface="Roboto"/>
              <a:ea typeface="Roboto"/>
              <a:cs typeface="Roboto"/>
              <a:sym typeface="Roboto"/>
            </a:endParaRPr>
          </a:p>
        </p:txBody>
      </p:sp>
      <p:pic>
        <p:nvPicPr>
          <p:cNvPr id="3326" name="Google Shape;3326;p84"/>
          <p:cNvPicPr preferRelativeResize="0"/>
          <p:nvPr/>
        </p:nvPicPr>
        <p:blipFill>
          <a:blip r:embed="rId4">
            <a:alphaModFix/>
          </a:blip>
          <a:stretch>
            <a:fillRect/>
          </a:stretch>
        </p:blipFill>
        <p:spPr>
          <a:xfrm>
            <a:off x="1066800" y="1322525"/>
            <a:ext cx="3812534" cy="3078576"/>
          </a:xfrm>
          <a:prstGeom prst="rect">
            <a:avLst/>
          </a:prstGeom>
          <a:noFill/>
          <a:ln cap="flat" cmpd="sng" w="38100">
            <a:solidFill>
              <a:schemeClr val="dk2"/>
            </a:solidFill>
            <a:prstDash val="solid"/>
            <a:round/>
            <a:headEnd len="sm" w="sm" type="none"/>
            <a:tailEnd len="sm" w="sm" type="none"/>
          </a:ln>
        </p:spPr>
      </p:pic>
      <p:pic>
        <p:nvPicPr>
          <p:cNvPr id="3327" name="Google Shape;3327;p84"/>
          <p:cNvPicPr preferRelativeResize="0"/>
          <p:nvPr/>
        </p:nvPicPr>
        <p:blipFill>
          <a:blip r:embed="rId5">
            <a:alphaModFix/>
          </a:blip>
          <a:stretch>
            <a:fillRect/>
          </a:stretch>
        </p:blipFill>
        <p:spPr>
          <a:xfrm>
            <a:off x="5038025" y="1322525"/>
            <a:ext cx="3812525" cy="3078568"/>
          </a:xfrm>
          <a:prstGeom prst="rect">
            <a:avLst/>
          </a:prstGeom>
          <a:noFill/>
          <a:ln cap="flat" cmpd="sng" w="38100">
            <a:solidFill>
              <a:schemeClr val="dk2"/>
            </a:solidFill>
            <a:prstDash val="solid"/>
            <a:round/>
            <a:headEnd len="sm" w="sm" type="none"/>
            <a:tailEnd len="sm" w="sm" type="none"/>
          </a:ln>
        </p:spPr>
      </p:pic>
      <p:sp>
        <p:nvSpPr>
          <p:cNvPr id="3328" name="Google Shape;3328;p84"/>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3329" name="Google Shape;3329;p84"/>
          <p:cNvSpPr txBox="1"/>
          <p:nvPr>
            <p:ph idx="4294967295" type="body"/>
          </p:nvPr>
        </p:nvSpPr>
        <p:spPr>
          <a:xfrm>
            <a:off x="1066800" y="4505100"/>
            <a:ext cx="7389900" cy="35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rgbClr val="FFFFFF"/>
                </a:solidFill>
                <a:latin typeface="Roboto"/>
                <a:ea typeface="Roboto"/>
                <a:cs typeface="Roboto"/>
                <a:sym typeface="Roboto"/>
              </a:rPr>
              <a:t>Sensitivity (recall)</a:t>
            </a:r>
            <a:r>
              <a:rPr lang="en" sz="1100">
                <a:solidFill>
                  <a:srgbClr val="FFFFFF"/>
                </a:solidFill>
                <a:latin typeface="Roboto"/>
                <a:ea typeface="Roboto"/>
                <a:cs typeface="Roboto"/>
                <a:sym typeface="Roboto"/>
              </a:rPr>
              <a:t>: The proportion of true positives predictions out of all actual positive instances.</a:t>
            </a:r>
            <a:endParaRPr sz="1100">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pic>
        <p:nvPicPr>
          <p:cNvPr id="3334" name="Google Shape;3334;p85"/>
          <p:cNvPicPr preferRelativeResize="0"/>
          <p:nvPr/>
        </p:nvPicPr>
        <p:blipFill>
          <a:blip r:embed="rId3">
            <a:alphaModFix/>
          </a:blip>
          <a:stretch>
            <a:fillRect/>
          </a:stretch>
        </p:blipFill>
        <p:spPr>
          <a:xfrm>
            <a:off x="3459650" y="1111043"/>
            <a:ext cx="4663101" cy="3862483"/>
          </a:xfrm>
          <a:prstGeom prst="rect">
            <a:avLst/>
          </a:prstGeom>
          <a:noFill/>
          <a:ln cap="flat" cmpd="sng" w="38100">
            <a:solidFill>
              <a:schemeClr val="dk2"/>
            </a:solidFill>
            <a:prstDash val="solid"/>
            <a:round/>
            <a:headEnd len="sm" w="sm" type="none"/>
            <a:tailEnd len="sm" w="sm" type="none"/>
          </a:ln>
        </p:spPr>
      </p:pic>
      <p:pic>
        <p:nvPicPr>
          <p:cNvPr id="3335" name="Google Shape;3335;p85"/>
          <p:cNvPicPr preferRelativeResize="0"/>
          <p:nvPr/>
        </p:nvPicPr>
        <p:blipFill>
          <a:blip r:embed="rId4">
            <a:alphaModFix amt="23000"/>
          </a:blip>
          <a:stretch>
            <a:fillRect/>
          </a:stretch>
        </p:blipFill>
        <p:spPr>
          <a:xfrm>
            <a:off x="-492825" y="520775"/>
            <a:ext cx="10129649" cy="550575"/>
          </a:xfrm>
          <a:prstGeom prst="rect">
            <a:avLst/>
          </a:prstGeom>
          <a:noFill/>
          <a:ln>
            <a:noFill/>
          </a:ln>
        </p:spPr>
      </p:pic>
      <p:sp>
        <p:nvSpPr>
          <p:cNvPr id="3336" name="Google Shape;3336;p85"/>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337" name="Google Shape;3337;p8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5"/>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339" name="Google Shape;3339;p85"/>
          <p:cNvGrpSpPr/>
          <p:nvPr/>
        </p:nvGrpSpPr>
        <p:grpSpPr>
          <a:xfrm>
            <a:off x="350288" y="1438582"/>
            <a:ext cx="363752" cy="353113"/>
            <a:chOff x="5314188" y="3350032"/>
            <a:chExt cx="363752" cy="353113"/>
          </a:xfrm>
        </p:grpSpPr>
        <p:sp>
          <p:nvSpPr>
            <p:cNvPr id="3340" name="Google Shape;3340;p8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5"/>
          <p:cNvGrpSpPr/>
          <p:nvPr/>
        </p:nvGrpSpPr>
        <p:grpSpPr>
          <a:xfrm>
            <a:off x="348592" y="1008455"/>
            <a:ext cx="367161" cy="287523"/>
            <a:chOff x="4878379" y="2473892"/>
            <a:chExt cx="367161" cy="287523"/>
          </a:xfrm>
        </p:grpSpPr>
        <p:sp>
          <p:nvSpPr>
            <p:cNvPr id="3343" name="Google Shape;3343;p8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85"/>
          <p:cNvGrpSpPr/>
          <p:nvPr/>
        </p:nvGrpSpPr>
        <p:grpSpPr>
          <a:xfrm>
            <a:off x="348008" y="3957867"/>
            <a:ext cx="368308" cy="367033"/>
            <a:chOff x="7100170" y="1500117"/>
            <a:chExt cx="368308" cy="367033"/>
          </a:xfrm>
        </p:grpSpPr>
        <p:sp>
          <p:nvSpPr>
            <p:cNvPr id="3349" name="Google Shape;3349;p8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85"/>
          <p:cNvGrpSpPr/>
          <p:nvPr/>
        </p:nvGrpSpPr>
        <p:grpSpPr>
          <a:xfrm>
            <a:off x="344419" y="2490873"/>
            <a:ext cx="375507" cy="367925"/>
            <a:chOff x="6657194" y="2434073"/>
            <a:chExt cx="375507" cy="367925"/>
          </a:xfrm>
        </p:grpSpPr>
        <p:sp>
          <p:nvSpPr>
            <p:cNvPr id="3363" name="Google Shape;3363;p8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85"/>
          <p:cNvGrpSpPr/>
          <p:nvPr/>
        </p:nvGrpSpPr>
        <p:grpSpPr>
          <a:xfrm>
            <a:off x="348211" y="1934306"/>
            <a:ext cx="367925" cy="367161"/>
            <a:chOff x="5756399" y="2434456"/>
            <a:chExt cx="367925" cy="367161"/>
          </a:xfrm>
        </p:grpSpPr>
        <p:sp>
          <p:nvSpPr>
            <p:cNvPr id="3367" name="Google Shape;3367;p8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85"/>
          <p:cNvGrpSpPr/>
          <p:nvPr/>
        </p:nvGrpSpPr>
        <p:grpSpPr>
          <a:xfrm>
            <a:off x="345356" y="3017323"/>
            <a:ext cx="373627" cy="367925"/>
            <a:chOff x="7964906" y="2434073"/>
            <a:chExt cx="373627" cy="367925"/>
          </a:xfrm>
        </p:grpSpPr>
        <p:sp>
          <p:nvSpPr>
            <p:cNvPr id="3375" name="Google Shape;3375;p8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85"/>
          <p:cNvGrpSpPr/>
          <p:nvPr/>
        </p:nvGrpSpPr>
        <p:grpSpPr>
          <a:xfrm>
            <a:off x="373062" y="3493825"/>
            <a:ext cx="318231" cy="355470"/>
            <a:chOff x="6219124" y="2902788"/>
            <a:chExt cx="318231" cy="355470"/>
          </a:xfrm>
        </p:grpSpPr>
        <p:sp>
          <p:nvSpPr>
            <p:cNvPr id="3378" name="Google Shape;3378;p8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2" name="Google Shape;3382;p85"/>
          <p:cNvSpPr txBox="1"/>
          <p:nvPr>
            <p:ph idx="4294967295" type="title"/>
          </p:nvPr>
        </p:nvSpPr>
        <p:spPr>
          <a:xfrm>
            <a:off x="681825" y="460075"/>
            <a:ext cx="34026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ROC AUC</a:t>
            </a:r>
            <a:endParaRPr b="1" sz="2700">
              <a:solidFill>
                <a:srgbClr val="FFFFFF"/>
              </a:solidFill>
              <a:latin typeface="Roboto"/>
              <a:ea typeface="Roboto"/>
              <a:cs typeface="Roboto"/>
              <a:sym typeface="Roboto"/>
            </a:endParaRPr>
          </a:p>
        </p:txBody>
      </p:sp>
      <p:cxnSp>
        <p:nvCxnSpPr>
          <p:cNvPr id="3383" name="Google Shape;3383;p85"/>
          <p:cNvCxnSpPr/>
          <p:nvPr/>
        </p:nvCxnSpPr>
        <p:spPr>
          <a:xfrm>
            <a:off x="3129750" y="1696325"/>
            <a:ext cx="2382600" cy="192300"/>
          </a:xfrm>
          <a:prstGeom prst="straightConnector1">
            <a:avLst/>
          </a:prstGeom>
          <a:noFill/>
          <a:ln cap="flat" cmpd="sng" w="28575">
            <a:solidFill>
              <a:schemeClr val="dk2"/>
            </a:solidFill>
            <a:prstDash val="solid"/>
            <a:round/>
            <a:headEnd len="med" w="med" type="none"/>
            <a:tailEnd len="med" w="med" type="triangle"/>
          </a:ln>
        </p:spPr>
      </p:cxnSp>
      <p:sp>
        <p:nvSpPr>
          <p:cNvPr id="3384" name="Google Shape;3384;p85"/>
          <p:cNvSpPr txBox="1"/>
          <p:nvPr>
            <p:ph idx="4294967295" type="body"/>
          </p:nvPr>
        </p:nvSpPr>
        <p:spPr>
          <a:xfrm>
            <a:off x="1317538" y="1191750"/>
            <a:ext cx="1690200" cy="988200"/>
          </a:xfrm>
          <a:prstGeom prst="rect">
            <a:avLst/>
          </a:prstGeom>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latin typeface="Roboto"/>
                <a:ea typeface="Roboto"/>
                <a:cs typeface="Roboto"/>
                <a:sym typeface="Roboto"/>
              </a:rPr>
              <a:t>Best performing Model</a:t>
            </a:r>
            <a:endParaRPr sz="14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b="1" lang="en" sz="1400">
                <a:solidFill>
                  <a:srgbClr val="FFFFFF"/>
                </a:solidFill>
                <a:latin typeface="Roboto"/>
                <a:ea typeface="Roboto"/>
                <a:cs typeface="Roboto"/>
                <a:sym typeface="Roboto"/>
              </a:rPr>
              <a:t>(</a:t>
            </a:r>
            <a:r>
              <a:rPr b="1" lang="en" sz="1400">
                <a:solidFill>
                  <a:srgbClr val="FFFFFF"/>
                </a:solidFill>
                <a:latin typeface="Roboto"/>
                <a:ea typeface="Roboto"/>
                <a:cs typeface="Roboto"/>
                <a:sym typeface="Roboto"/>
              </a:rPr>
              <a:t>X</a:t>
            </a:r>
            <a:r>
              <a:rPr b="1" lang="en" sz="1400">
                <a:solidFill>
                  <a:srgbClr val="FFFFFF"/>
                </a:solidFill>
                <a:latin typeface="Roboto"/>
                <a:ea typeface="Roboto"/>
                <a:cs typeface="Roboto"/>
                <a:sym typeface="Roboto"/>
              </a:rPr>
              <a:t>GBoost)</a:t>
            </a:r>
            <a:endParaRPr b="1" sz="1400">
              <a:solidFill>
                <a:srgbClr val="FFFFFF"/>
              </a:solidFill>
              <a:latin typeface="Roboto"/>
              <a:ea typeface="Roboto"/>
              <a:cs typeface="Roboto"/>
              <a:sym typeface="Roboto"/>
            </a:endParaRPr>
          </a:p>
        </p:txBody>
      </p:sp>
      <p:sp>
        <p:nvSpPr>
          <p:cNvPr id="3385" name="Google Shape;3385;p85"/>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pic>
        <p:nvPicPr>
          <p:cNvPr id="3390" name="Google Shape;3390;p86"/>
          <p:cNvPicPr preferRelativeResize="0"/>
          <p:nvPr/>
        </p:nvPicPr>
        <p:blipFill>
          <a:blip r:embed="rId3">
            <a:alphaModFix amt="23000"/>
          </a:blip>
          <a:stretch>
            <a:fillRect/>
          </a:stretch>
        </p:blipFill>
        <p:spPr>
          <a:xfrm>
            <a:off x="-492825" y="520775"/>
            <a:ext cx="10129649" cy="550575"/>
          </a:xfrm>
          <a:prstGeom prst="rect">
            <a:avLst/>
          </a:prstGeom>
          <a:noFill/>
          <a:ln>
            <a:noFill/>
          </a:ln>
        </p:spPr>
      </p:pic>
      <p:sp>
        <p:nvSpPr>
          <p:cNvPr id="3391" name="Google Shape;3391;p86"/>
          <p:cNvSpPr/>
          <p:nvPr/>
        </p:nvSpPr>
        <p:spPr>
          <a:xfrm>
            <a:off x="-1937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392" name="Google Shape;3392;p8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6"/>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394" name="Google Shape;3394;p86"/>
          <p:cNvGrpSpPr/>
          <p:nvPr/>
        </p:nvGrpSpPr>
        <p:grpSpPr>
          <a:xfrm>
            <a:off x="350288" y="1438582"/>
            <a:ext cx="363752" cy="353113"/>
            <a:chOff x="5314188" y="3350032"/>
            <a:chExt cx="363752" cy="353113"/>
          </a:xfrm>
        </p:grpSpPr>
        <p:sp>
          <p:nvSpPr>
            <p:cNvPr id="3395" name="Google Shape;3395;p8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86"/>
          <p:cNvGrpSpPr/>
          <p:nvPr/>
        </p:nvGrpSpPr>
        <p:grpSpPr>
          <a:xfrm>
            <a:off x="348592" y="1008455"/>
            <a:ext cx="367161" cy="287523"/>
            <a:chOff x="4878379" y="2473892"/>
            <a:chExt cx="367161" cy="287523"/>
          </a:xfrm>
        </p:grpSpPr>
        <p:sp>
          <p:nvSpPr>
            <p:cNvPr id="3398" name="Google Shape;3398;p8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86"/>
          <p:cNvGrpSpPr/>
          <p:nvPr/>
        </p:nvGrpSpPr>
        <p:grpSpPr>
          <a:xfrm>
            <a:off x="348008" y="3957867"/>
            <a:ext cx="368308" cy="367033"/>
            <a:chOff x="7100170" y="1500117"/>
            <a:chExt cx="368308" cy="367033"/>
          </a:xfrm>
        </p:grpSpPr>
        <p:sp>
          <p:nvSpPr>
            <p:cNvPr id="3404" name="Google Shape;3404;p8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6"/>
          <p:cNvGrpSpPr/>
          <p:nvPr/>
        </p:nvGrpSpPr>
        <p:grpSpPr>
          <a:xfrm>
            <a:off x="344419" y="2490873"/>
            <a:ext cx="375507" cy="367925"/>
            <a:chOff x="6657194" y="2434073"/>
            <a:chExt cx="375507" cy="367925"/>
          </a:xfrm>
        </p:grpSpPr>
        <p:sp>
          <p:nvSpPr>
            <p:cNvPr id="3418" name="Google Shape;3418;p8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86"/>
          <p:cNvGrpSpPr/>
          <p:nvPr/>
        </p:nvGrpSpPr>
        <p:grpSpPr>
          <a:xfrm>
            <a:off x="348211" y="1934306"/>
            <a:ext cx="367925" cy="367161"/>
            <a:chOff x="5756399" y="2434456"/>
            <a:chExt cx="367925" cy="367161"/>
          </a:xfrm>
        </p:grpSpPr>
        <p:sp>
          <p:nvSpPr>
            <p:cNvPr id="3422" name="Google Shape;3422;p8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6"/>
          <p:cNvGrpSpPr/>
          <p:nvPr/>
        </p:nvGrpSpPr>
        <p:grpSpPr>
          <a:xfrm>
            <a:off x="345356" y="3017323"/>
            <a:ext cx="373627" cy="367925"/>
            <a:chOff x="7964906" y="2434073"/>
            <a:chExt cx="373627" cy="367925"/>
          </a:xfrm>
        </p:grpSpPr>
        <p:sp>
          <p:nvSpPr>
            <p:cNvPr id="3430" name="Google Shape;3430;p8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86"/>
          <p:cNvGrpSpPr/>
          <p:nvPr/>
        </p:nvGrpSpPr>
        <p:grpSpPr>
          <a:xfrm>
            <a:off x="373062" y="3493825"/>
            <a:ext cx="318231" cy="355470"/>
            <a:chOff x="6219124" y="2902788"/>
            <a:chExt cx="318231" cy="355470"/>
          </a:xfrm>
        </p:grpSpPr>
        <p:sp>
          <p:nvSpPr>
            <p:cNvPr id="3433" name="Google Shape;3433;p8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6" name="Google Shape;3436;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7" name="Google Shape;3437;p86"/>
          <p:cNvSpPr txBox="1"/>
          <p:nvPr>
            <p:ph idx="4294967295" type="title"/>
          </p:nvPr>
        </p:nvSpPr>
        <p:spPr>
          <a:xfrm>
            <a:off x="681825" y="460075"/>
            <a:ext cx="51609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FFFFFF"/>
                </a:solidFill>
                <a:latin typeface="Roboto"/>
                <a:ea typeface="Roboto"/>
                <a:cs typeface="Roboto"/>
                <a:sym typeface="Roboto"/>
              </a:rPr>
              <a:t>Hyperparameter Tuning</a:t>
            </a:r>
            <a:endParaRPr b="1" sz="2700">
              <a:solidFill>
                <a:srgbClr val="FFFFFF"/>
              </a:solidFill>
              <a:latin typeface="Roboto"/>
              <a:ea typeface="Roboto"/>
              <a:cs typeface="Roboto"/>
              <a:sym typeface="Roboto"/>
            </a:endParaRPr>
          </a:p>
        </p:txBody>
      </p:sp>
      <p:sp>
        <p:nvSpPr>
          <p:cNvPr id="3438" name="Google Shape;3438;p86"/>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sp>
        <p:nvSpPr>
          <p:cNvPr id="3439" name="Google Shape;3439;p86"/>
          <p:cNvSpPr txBox="1"/>
          <p:nvPr/>
        </p:nvSpPr>
        <p:spPr>
          <a:xfrm>
            <a:off x="6691875" y="91840"/>
            <a:ext cx="1115400" cy="558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03</a:t>
            </a:r>
            <a:br>
              <a:rPr b="1" lang="en" sz="900">
                <a:solidFill>
                  <a:srgbClr val="657E93"/>
                </a:solidFill>
                <a:latin typeface="Roboto"/>
                <a:ea typeface="Roboto"/>
                <a:cs typeface="Roboto"/>
                <a:sym typeface="Roboto"/>
              </a:rPr>
            </a:br>
            <a:r>
              <a:rPr b="1" lang="en" sz="900">
                <a:solidFill>
                  <a:srgbClr val="657E93"/>
                </a:solidFill>
                <a:latin typeface="Roboto"/>
                <a:ea typeface="Roboto"/>
                <a:cs typeface="Roboto"/>
                <a:sym typeface="Roboto"/>
              </a:rPr>
              <a:t>Stroke Detection Model</a:t>
            </a:r>
            <a:endParaRPr b="1" sz="900">
              <a:solidFill>
                <a:srgbClr val="657E93"/>
              </a:solidFill>
              <a:latin typeface="Roboto"/>
              <a:ea typeface="Roboto"/>
              <a:cs typeface="Roboto"/>
              <a:sym typeface="Roboto"/>
            </a:endParaRPr>
          </a:p>
        </p:txBody>
      </p:sp>
      <p:graphicFrame>
        <p:nvGraphicFramePr>
          <p:cNvPr id="3440" name="Google Shape;3440;p86"/>
          <p:cNvGraphicFramePr/>
          <p:nvPr/>
        </p:nvGraphicFramePr>
        <p:xfrm>
          <a:off x="1248475" y="1222175"/>
          <a:ext cx="3000000" cy="3000000"/>
        </p:xfrm>
        <a:graphic>
          <a:graphicData uri="http://schemas.openxmlformats.org/drawingml/2006/table">
            <a:tbl>
              <a:tblPr>
                <a:noFill/>
                <a:tableStyleId>{D3153DD8-DF1F-45E0-A6DB-73256EDF610A}</a:tableStyleId>
              </a:tblPr>
              <a:tblGrid>
                <a:gridCol w="1540800"/>
                <a:gridCol w="1540800"/>
                <a:gridCol w="1540800"/>
                <a:gridCol w="1540800"/>
                <a:gridCol w="1540800"/>
              </a:tblGrid>
              <a:tr h="610925">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Model</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Processing Time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Train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lnSpc>
                          <a:spcPct val="100000"/>
                        </a:lnSpc>
                        <a:spcBef>
                          <a:spcPts val="0"/>
                        </a:spcBef>
                        <a:spcAft>
                          <a:spcPts val="0"/>
                        </a:spcAft>
                        <a:buNone/>
                      </a:pPr>
                      <a:r>
                        <a:rPr lang="en" sz="1200">
                          <a:solidFill>
                            <a:schemeClr val="dk1"/>
                          </a:solidFill>
                          <a:latin typeface="Roboto Medium"/>
                          <a:ea typeface="Roboto Medium"/>
                          <a:cs typeface="Roboto Medium"/>
                          <a:sym typeface="Roboto Medium"/>
                        </a:rPr>
                        <a:t>Test Score</a:t>
                      </a:r>
                      <a:endParaRPr sz="1200">
                        <a:solidFill>
                          <a:schemeClr val="dk1"/>
                        </a:solidFill>
                        <a:latin typeface="Roboto Medium"/>
                        <a:ea typeface="Roboto Medium"/>
                        <a:cs typeface="Roboto Medium"/>
                        <a:sym typeface="Roboto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200">
                          <a:solidFill>
                            <a:schemeClr val="dk1"/>
                          </a:solidFill>
                          <a:latin typeface="Roboto Medium"/>
                          <a:ea typeface="Roboto Medium"/>
                          <a:cs typeface="Roboto Medium"/>
                          <a:sym typeface="Roboto Medium"/>
                        </a:rPr>
                        <a:t>Sensitivity</a:t>
                      </a:r>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610925">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Log Reg</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21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0.8120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0.7760</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0.5714</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Log Reg Tuned</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2.86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solidFill>
                            <a:schemeClr val="dk2"/>
                          </a:solidFill>
                          <a:latin typeface="Assistant"/>
                          <a:ea typeface="Assistant"/>
                          <a:cs typeface="Assistant"/>
                          <a:sym typeface="Assistant"/>
                        </a:rPr>
                        <a:t>0.8107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0.7759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0.5952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135 ms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0.9941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0.9002</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0.1667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10925">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XGBoost Tuned</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2.9 s</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0"/>
                        </a:spcBef>
                        <a:spcAft>
                          <a:spcPts val="0"/>
                        </a:spcAft>
                        <a:buNone/>
                      </a:pPr>
                      <a:r>
                        <a:rPr lang="en" sz="1200">
                          <a:latin typeface="Assistant"/>
                          <a:ea typeface="Assistant"/>
                          <a:cs typeface="Assistant"/>
                          <a:sym typeface="Assistant"/>
                        </a:rPr>
                        <a:t>0.8107</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0.5896</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Assistant"/>
                          <a:ea typeface="Assistant"/>
                          <a:cs typeface="Assistant"/>
                          <a:sym typeface="Assistant"/>
                        </a:rPr>
                        <a:t>0.8571</a:t>
                      </a:r>
                      <a:endParaRPr sz="1200">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441" name="Google Shape;3441;p86"/>
          <p:cNvSpPr/>
          <p:nvPr/>
        </p:nvSpPr>
        <p:spPr>
          <a:xfrm>
            <a:off x="908100" y="3717250"/>
            <a:ext cx="8089800" cy="5160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42" name="Google Shape;3442;p86"/>
          <p:cNvSpPr txBox="1"/>
          <p:nvPr/>
        </p:nvSpPr>
        <p:spPr>
          <a:xfrm>
            <a:off x="8156100" y="35904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rgbClr val="595959"/>
                </a:solidFill>
              </a:rPr>
              <a:t>✅</a:t>
            </a:r>
            <a:endParaRPr sz="3800">
              <a:solidFill>
                <a:srgbClr val="595959"/>
              </a:solidFill>
            </a:endParaRPr>
          </a:p>
        </p:txBody>
      </p:sp>
      <p:sp>
        <p:nvSpPr>
          <p:cNvPr id="3443" name="Google Shape;3443;p86"/>
          <p:cNvSpPr txBox="1"/>
          <p:nvPr>
            <p:ph idx="4294967295" type="body"/>
          </p:nvPr>
        </p:nvSpPr>
        <p:spPr>
          <a:xfrm>
            <a:off x="1219200" y="4352700"/>
            <a:ext cx="7389900" cy="35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rgbClr val="FFFFFF"/>
                </a:solidFill>
                <a:latin typeface="Roboto"/>
                <a:ea typeface="Roboto"/>
                <a:cs typeface="Roboto"/>
                <a:sym typeface="Roboto"/>
              </a:rPr>
              <a:t>Sensitivity (recall)</a:t>
            </a:r>
            <a:r>
              <a:rPr lang="en" sz="1100">
                <a:solidFill>
                  <a:srgbClr val="FFFFFF"/>
                </a:solidFill>
                <a:latin typeface="Roboto"/>
                <a:ea typeface="Roboto"/>
                <a:cs typeface="Roboto"/>
                <a:sym typeface="Roboto"/>
              </a:rPr>
              <a:t>: The proportion of true positives predictions out of all actual positive instances.</a:t>
            </a:r>
            <a:endParaRPr sz="1100">
              <a:solidFill>
                <a:srgbClr val="FFFFFF"/>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pic>
        <p:nvPicPr>
          <p:cNvPr id="3448" name="Google Shape;3448;p87"/>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3449" name="Google Shape;3449;p87"/>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450" name="Google Shape;3450;p87"/>
          <p:cNvGrpSpPr/>
          <p:nvPr/>
        </p:nvGrpSpPr>
        <p:grpSpPr>
          <a:xfrm>
            <a:off x="3401088" y="4475332"/>
            <a:ext cx="363752" cy="353113"/>
            <a:chOff x="5314188" y="3350032"/>
            <a:chExt cx="363752" cy="353113"/>
          </a:xfrm>
        </p:grpSpPr>
        <p:sp>
          <p:nvSpPr>
            <p:cNvPr id="3451" name="Google Shape;3451;p8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87"/>
          <p:cNvGrpSpPr/>
          <p:nvPr/>
        </p:nvGrpSpPr>
        <p:grpSpPr>
          <a:xfrm>
            <a:off x="2856804" y="4547942"/>
            <a:ext cx="367161" cy="287523"/>
            <a:chOff x="4878379" y="2473892"/>
            <a:chExt cx="367161" cy="287523"/>
          </a:xfrm>
        </p:grpSpPr>
        <p:sp>
          <p:nvSpPr>
            <p:cNvPr id="3454" name="Google Shape;3454;p8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7"/>
          <p:cNvGrpSpPr/>
          <p:nvPr/>
        </p:nvGrpSpPr>
        <p:grpSpPr>
          <a:xfrm>
            <a:off x="5780070" y="4460967"/>
            <a:ext cx="368308" cy="367033"/>
            <a:chOff x="7100170" y="1500117"/>
            <a:chExt cx="368308" cy="367033"/>
          </a:xfrm>
        </p:grpSpPr>
        <p:sp>
          <p:nvSpPr>
            <p:cNvPr id="3460" name="Google Shape;3460;p8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87"/>
          <p:cNvGrpSpPr/>
          <p:nvPr/>
        </p:nvGrpSpPr>
        <p:grpSpPr>
          <a:xfrm>
            <a:off x="4314269" y="4460523"/>
            <a:ext cx="375507" cy="367925"/>
            <a:chOff x="6657194" y="2434073"/>
            <a:chExt cx="375507" cy="367925"/>
          </a:xfrm>
        </p:grpSpPr>
        <p:sp>
          <p:nvSpPr>
            <p:cNvPr id="3474" name="Google Shape;3474;p8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87"/>
          <p:cNvGrpSpPr/>
          <p:nvPr/>
        </p:nvGrpSpPr>
        <p:grpSpPr>
          <a:xfrm>
            <a:off x="3835149" y="4468306"/>
            <a:ext cx="367925" cy="367161"/>
            <a:chOff x="5756399" y="2434456"/>
            <a:chExt cx="367925" cy="367161"/>
          </a:xfrm>
        </p:grpSpPr>
        <p:sp>
          <p:nvSpPr>
            <p:cNvPr id="3478" name="Google Shape;3478;p8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87"/>
          <p:cNvGrpSpPr/>
          <p:nvPr/>
        </p:nvGrpSpPr>
        <p:grpSpPr>
          <a:xfrm>
            <a:off x="4800981" y="4460523"/>
            <a:ext cx="373627" cy="367925"/>
            <a:chOff x="7964906" y="2434073"/>
            <a:chExt cx="373627" cy="367925"/>
          </a:xfrm>
        </p:grpSpPr>
        <p:sp>
          <p:nvSpPr>
            <p:cNvPr id="3486" name="Google Shape;3486;p8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8" name="Google Shape;3488;p8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489" name="Google Shape;3489;p8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90" name="Google Shape;3490;p87"/>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3491" name="Google Shape;3491;p87"/>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3492" name="Google Shape;3492;p87"/>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3493" name="Google Shape;3493;p87"/>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3494" name="Google Shape;3494;p87"/>
          <p:cNvGrpSpPr/>
          <p:nvPr/>
        </p:nvGrpSpPr>
        <p:grpSpPr>
          <a:xfrm>
            <a:off x="5318224" y="4466750"/>
            <a:ext cx="318231" cy="355470"/>
            <a:chOff x="6219124" y="2902788"/>
            <a:chExt cx="318231" cy="355470"/>
          </a:xfrm>
        </p:grpSpPr>
        <p:sp>
          <p:nvSpPr>
            <p:cNvPr id="3495" name="Google Shape;3495;p8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8" name="Google Shape;3498;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9" name="Google Shape;3499;p8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7"/>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01" name="Google Shape;3501;p87"/>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
        <p:nvSpPr>
          <p:cNvPr id="3502" name="Google Shape;3502;p8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7"/>
          <p:cNvSpPr txBox="1"/>
          <p:nvPr/>
        </p:nvSpPr>
        <p:spPr>
          <a:xfrm>
            <a:off x="3235675" y="9939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3504" name="Google Shape;3504;p87"/>
          <p:cNvSpPr txBox="1"/>
          <p:nvPr/>
        </p:nvSpPr>
        <p:spPr>
          <a:xfrm>
            <a:off x="3235675" y="19083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3505" name="Google Shape;3505;p87"/>
          <p:cNvSpPr txBox="1"/>
          <p:nvPr/>
        </p:nvSpPr>
        <p:spPr>
          <a:xfrm>
            <a:off x="3235675" y="2822725"/>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sp>
        <p:nvSpPr>
          <p:cNvPr id="3506" name="Google Shape;3506;p87"/>
          <p:cNvSpPr txBox="1"/>
          <p:nvPr>
            <p:ph idx="4294967295" type="body"/>
          </p:nvPr>
        </p:nvSpPr>
        <p:spPr>
          <a:xfrm>
            <a:off x="4226475" y="1467145"/>
            <a:ext cx="23493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Obesity Class 2</a:t>
            </a:r>
            <a:endParaRPr>
              <a:solidFill>
                <a:srgbClr val="FFFFFF"/>
              </a:solidFill>
              <a:latin typeface="Roboto"/>
              <a:ea typeface="Roboto"/>
              <a:cs typeface="Roboto"/>
              <a:sym typeface="Roboto"/>
            </a:endParaRPr>
          </a:p>
        </p:txBody>
      </p:sp>
      <p:cxnSp>
        <p:nvCxnSpPr>
          <p:cNvPr id="3507" name="Google Shape;3507;p87"/>
          <p:cNvCxnSpPr>
            <a:stCxn id="3503" idx="2"/>
            <a:endCxn id="3504" idx="0"/>
          </p:cNvCxnSpPr>
          <p:nvPr/>
        </p:nvCxnSpPr>
        <p:spPr>
          <a:xfrm>
            <a:off x="4637125" y="1363225"/>
            <a:ext cx="0" cy="545100"/>
          </a:xfrm>
          <a:prstGeom prst="straightConnector1">
            <a:avLst/>
          </a:prstGeom>
          <a:noFill/>
          <a:ln cap="flat" cmpd="sng" w="28575">
            <a:solidFill>
              <a:srgbClr val="FF9900"/>
            </a:solidFill>
            <a:prstDash val="solid"/>
            <a:round/>
            <a:headEnd len="med" w="med" type="none"/>
            <a:tailEnd len="med" w="med" type="triangle"/>
          </a:ln>
        </p:spPr>
      </p:cxnSp>
      <p:sp>
        <p:nvSpPr>
          <p:cNvPr id="3508" name="Google Shape;3508;p87"/>
          <p:cNvSpPr txBox="1"/>
          <p:nvPr>
            <p:ph idx="4294967295" type="body"/>
          </p:nvPr>
        </p:nvSpPr>
        <p:spPr>
          <a:xfrm>
            <a:off x="3221428" y="2371650"/>
            <a:ext cx="28314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Stroke Probability : 76.5%</a:t>
            </a:r>
            <a:endParaRPr>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4"/>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82" name="Google Shape;482;p34"/>
          <p:cNvGrpSpPr/>
          <p:nvPr/>
        </p:nvGrpSpPr>
        <p:grpSpPr>
          <a:xfrm>
            <a:off x="3401088" y="4475332"/>
            <a:ext cx="363752" cy="353113"/>
            <a:chOff x="5314188" y="3350032"/>
            <a:chExt cx="363752" cy="353113"/>
          </a:xfrm>
        </p:grpSpPr>
        <p:sp>
          <p:nvSpPr>
            <p:cNvPr id="483" name="Google Shape;483;p3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4"/>
          <p:cNvGrpSpPr/>
          <p:nvPr/>
        </p:nvGrpSpPr>
        <p:grpSpPr>
          <a:xfrm>
            <a:off x="2856804" y="4547942"/>
            <a:ext cx="367161" cy="287523"/>
            <a:chOff x="4878379" y="2473892"/>
            <a:chExt cx="367161" cy="287523"/>
          </a:xfrm>
        </p:grpSpPr>
        <p:sp>
          <p:nvSpPr>
            <p:cNvPr id="486" name="Google Shape;486;p3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4"/>
          <p:cNvGrpSpPr/>
          <p:nvPr/>
        </p:nvGrpSpPr>
        <p:grpSpPr>
          <a:xfrm>
            <a:off x="5780070" y="4460967"/>
            <a:ext cx="368308" cy="367033"/>
            <a:chOff x="7100170" y="1500117"/>
            <a:chExt cx="368308" cy="367033"/>
          </a:xfrm>
        </p:grpSpPr>
        <p:sp>
          <p:nvSpPr>
            <p:cNvPr id="492" name="Google Shape;492;p3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4"/>
          <p:cNvGrpSpPr/>
          <p:nvPr/>
        </p:nvGrpSpPr>
        <p:grpSpPr>
          <a:xfrm>
            <a:off x="4314269" y="4460523"/>
            <a:ext cx="375507" cy="367925"/>
            <a:chOff x="6657194" y="2434073"/>
            <a:chExt cx="375507" cy="367925"/>
          </a:xfrm>
        </p:grpSpPr>
        <p:sp>
          <p:nvSpPr>
            <p:cNvPr id="506" name="Google Shape;506;p3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4"/>
          <p:cNvGrpSpPr/>
          <p:nvPr/>
        </p:nvGrpSpPr>
        <p:grpSpPr>
          <a:xfrm>
            <a:off x="3835149" y="4468306"/>
            <a:ext cx="367925" cy="367161"/>
            <a:chOff x="5756399" y="2434456"/>
            <a:chExt cx="367925" cy="367161"/>
          </a:xfrm>
        </p:grpSpPr>
        <p:sp>
          <p:nvSpPr>
            <p:cNvPr id="510" name="Google Shape;510;p3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4"/>
          <p:cNvGrpSpPr/>
          <p:nvPr/>
        </p:nvGrpSpPr>
        <p:grpSpPr>
          <a:xfrm>
            <a:off x="4800981" y="4460523"/>
            <a:ext cx="373627" cy="367925"/>
            <a:chOff x="7964906" y="2434073"/>
            <a:chExt cx="373627" cy="367925"/>
          </a:xfrm>
        </p:grpSpPr>
        <p:sp>
          <p:nvSpPr>
            <p:cNvPr id="518" name="Google Shape;518;p3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0" name="Google Shape;520;p34"/>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sp>
        <p:nvSpPr>
          <p:cNvPr id="521" name="Google Shape;521;p34"/>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522" name="Google Shape;522;p34"/>
          <p:cNvPicPr preferRelativeResize="0"/>
          <p:nvPr/>
        </p:nvPicPr>
        <p:blipFill rotWithShape="1">
          <a:blip r:embed="rId4">
            <a:alphaModFix/>
          </a:blip>
          <a:srcRect b="0" l="69" r="69" t="0"/>
          <a:stretch/>
        </p:blipFill>
        <p:spPr>
          <a:xfrm>
            <a:off x="1057700" y="837586"/>
            <a:ext cx="2982425" cy="2883875"/>
          </a:xfrm>
          <a:prstGeom prst="rect">
            <a:avLst/>
          </a:prstGeom>
          <a:noFill/>
          <a:ln cap="flat" cmpd="sng" w="114300">
            <a:solidFill>
              <a:srgbClr val="FFFFFF"/>
            </a:solidFill>
            <a:prstDash val="solid"/>
            <a:round/>
            <a:headEnd len="sm" w="sm" type="none"/>
            <a:tailEnd len="sm" w="sm" type="none"/>
          </a:ln>
        </p:spPr>
      </p:pic>
      <p:sp>
        <p:nvSpPr>
          <p:cNvPr id="523" name="Google Shape;523;p34"/>
          <p:cNvSpPr txBox="1"/>
          <p:nvPr/>
        </p:nvSpPr>
        <p:spPr>
          <a:xfrm>
            <a:off x="4516400" y="837575"/>
            <a:ext cx="33393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3000">
                <a:solidFill>
                  <a:srgbClr val="FFFFFF"/>
                </a:solidFill>
                <a:latin typeface="Helvetica Neue"/>
                <a:ea typeface="Helvetica Neue"/>
                <a:cs typeface="Helvetica Neue"/>
                <a:sym typeface="Helvetica Neue"/>
              </a:rPr>
              <a:t>George, 38</a:t>
            </a:r>
            <a:endParaRPr b="1" sz="3000">
              <a:solidFill>
                <a:srgbClr val="FFFFFF"/>
              </a:solidFill>
              <a:latin typeface="Helvetica Neue"/>
              <a:ea typeface="Helvetica Neue"/>
              <a:cs typeface="Helvetica Neue"/>
              <a:sym typeface="Helvetica Neue"/>
            </a:endParaRPr>
          </a:p>
        </p:txBody>
      </p:sp>
      <p:sp>
        <p:nvSpPr>
          <p:cNvPr id="524" name="Google Shape;524;p34"/>
          <p:cNvSpPr txBox="1"/>
          <p:nvPr/>
        </p:nvSpPr>
        <p:spPr>
          <a:xfrm>
            <a:off x="4545155" y="1277850"/>
            <a:ext cx="4478400" cy="3315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lang="en" sz="1500">
                <a:solidFill>
                  <a:srgbClr val="FFFFFF"/>
                </a:solidFill>
                <a:latin typeface="Helvetica Neue"/>
                <a:ea typeface="Helvetica Neue"/>
                <a:cs typeface="Helvetica Neue"/>
                <a:sym typeface="Helvetica Neue"/>
              </a:rPr>
              <a:t>A&amp;E Doctor</a:t>
            </a:r>
            <a:endParaRPr sz="1500">
              <a:solidFill>
                <a:srgbClr val="FFFFFF"/>
              </a:solidFill>
              <a:latin typeface="Helvetica Neue"/>
              <a:ea typeface="Helvetica Neue"/>
              <a:cs typeface="Helvetica Neue"/>
              <a:sym typeface="Helvetica Neue"/>
            </a:endParaRPr>
          </a:p>
        </p:txBody>
      </p:sp>
      <p:sp>
        <p:nvSpPr>
          <p:cNvPr id="525" name="Google Shape;525;p34"/>
          <p:cNvSpPr txBox="1"/>
          <p:nvPr/>
        </p:nvSpPr>
        <p:spPr>
          <a:xfrm>
            <a:off x="4516400" y="1666200"/>
            <a:ext cx="2982300" cy="238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He understood that Bernard was experiencing numbness for that short period. And George knows that Bernard’s weight might be a concern </a:t>
            </a:r>
            <a:r>
              <a:rPr lang="en" sz="1300">
                <a:solidFill>
                  <a:schemeClr val="lt1"/>
                </a:solidFill>
                <a:latin typeface="Roboto"/>
                <a:ea typeface="Roboto"/>
                <a:cs typeface="Roboto"/>
                <a:sym typeface="Roboto"/>
              </a:rPr>
              <a:t>for risk of stroke.</a:t>
            </a:r>
            <a:br>
              <a:rPr lang="en" sz="1300">
                <a:solidFill>
                  <a:schemeClr val="lt1"/>
                </a:solidFill>
                <a:latin typeface="Roboto"/>
                <a:ea typeface="Roboto"/>
                <a:cs typeface="Roboto"/>
                <a:sym typeface="Roboto"/>
              </a:rPr>
            </a:b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Due to the lack of resources and high volume of patients that he needed to attend to</a:t>
            </a:r>
            <a:r>
              <a:rPr lang="en" sz="1300">
                <a:solidFill>
                  <a:schemeClr val="lt1"/>
                </a:solidFill>
                <a:latin typeface="Roboto"/>
                <a:ea typeface="Roboto"/>
                <a:cs typeface="Roboto"/>
                <a:sym typeface="Roboto"/>
              </a:rPr>
              <a:t>,</a:t>
            </a:r>
            <a:r>
              <a:rPr lang="en" sz="1300">
                <a:solidFill>
                  <a:schemeClr val="lt1"/>
                </a:solidFill>
                <a:latin typeface="Roboto"/>
                <a:ea typeface="Roboto"/>
                <a:cs typeface="Roboto"/>
                <a:sym typeface="Roboto"/>
              </a:rPr>
              <a:t> </a:t>
            </a:r>
            <a:r>
              <a:rPr lang="en" sz="1300">
                <a:solidFill>
                  <a:schemeClr val="lt1"/>
                </a:solidFill>
                <a:latin typeface="Roboto"/>
                <a:ea typeface="Roboto"/>
                <a:cs typeface="Roboto"/>
                <a:sym typeface="Roboto"/>
              </a:rPr>
              <a:t>h</a:t>
            </a:r>
            <a:r>
              <a:rPr lang="en" sz="1300">
                <a:solidFill>
                  <a:schemeClr val="lt1"/>
                </a:solidFill>
                <a:latin typeface="Roboto"/>
                <a:ea typeface="Roboto"/>
                <a:cs typeface="Roboto"/>
                <a:sym typeface="Roboto"/>
              </a:rPr>
              <a:t>e gave some medication and told to be more active, exercise and monitor the situation.</a:t>
            </a:r>
            <a:endParaRPr sz="1300"/>
          </a:p>
        </p:txBody>
      </p:sp>
      <p:grpSp>
        <p:nvGrpSpPr>
          <p:cNvPr id="526" name="Google Shape;526;p34"/>
          <p:cNvGrpSpPr/>
          <p:nvPr/>
        </p:nvGrpSpPr>
        <p:grpSpPr>
          <a:xfrm>
            <a:off x="5318224" y="4466750"/>
            <a:ext cx="318231" cy="355470"/>
            <a:chOff x="6219124" y="2902788"/>
            <a:chExt cx="318231" cy="355470"/>
          </a:xfrm>
        </p:grpSpPr>
        <p:sp>
          <p:nvSpPr>
            <p:cNvPr id="527" name="Google Shape;527;p3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3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pic>
        <p:nvPicPr>
          <p:cNvPr id="3513" name="Google Shape;3513;p88"/>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3514" name="Google Shape;3514;p88"/>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515" name="Google Shape;3515;p88"/>
          <p:cNvGrpSpPr/>
          <p:nvPr/>
        </p:nvGrpSpPr>
        <p:grpSpPr>
          <a:xfrm>
            <a:off x="3401088" y="4475332"/>
            <a:ext cx="363752" cy="353113"/>
            <a:chOff x="5314188" y="3350032"/>
            <a:chExt cx="363752" cy="353113"/>
          </a:xfrm>
        </p:grpSpPr>
        <p:sp>
          <p:nvSpPr>
            <p:cNvPr id="3516" name="Google Shape;3516;p8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88"/>
          <p:cNvGrpSpPr/>
          <p:nvPr/>
        </p:nvGrpSpPr>
        <p:grpSpPr>
          <a:xfrm>
            <a:off x="2856804" y="4547942"/>
            <a:ext cx="367161" cy="287523"/>
            <a:chOff x="4878379" y="2473892"/>
            <a:chExt cx="367161" cy="287523"/>
          </a:xfrm>
        </p:grpSpPr>
        <p:sp>
          <p:nvSpPr>
            <p:cNvPr id="3519" name="Google Shape;3519;p8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88"/>
          <p:cNvGrpSpPr/>
          <p:nvPr/>
        </p:nvGrpSpPr>
        <p:grpSpPr>
          <a:xfrm>
            <a:off x="5780070" y="4460967"/>
            <a:ext cx="368308" cy="367033"/>
            <a:chOff x="7100170" y="1500117"/>
            <a:chExt cx="368308" cy="367033"/>
          </a:xfrm>
        </p:grpSpPr>
        <p:sp>
          <p:nvSpPr>
            <p:cNvPr id="3525" name="Google Shape;3525;p8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88"/>
          <p:cNvGrpSpPr/>
          <p:nvPr/>
        </p:nvGrpSpPr>
        <p:grpSpPr>
          <a:xfrm>
            <a:off x="4314269" y="4460523"/>
            <a:ext cx="375507" cy="367925"/>
            <a:chOff x="6657194" y="2434073"/>
            <a:chExt cx="375507" cy="367925"/>
          </a:xfrm>
        </p:grpSpPr>
        <p:sp>
          <p:nvSpPr>
            <p:cNvPr id="3539" name="Google Shape;3539;p8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88"/>
          <p:cNvGrpSpPr/>
          <p:nvPr/>
        </p:nvGrpSpPr>
        <p:grpSpPr>
          <a:xfrm>
            <a:off x="3835149" y="4468306"/>
            <a:ext cx="367925" cy="367161"/>
            <a:chOff x="5756399" y="2434456"/>
            <a:chExt cx="367925" cy="367161"/>
          </a:xfrm>
        </p:grpSpPr>
        <p:sp>
          <p:nvSpPr>
            <p:cNvPr id="3543" name="Google Shape;3543;p8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88"/>
          <p:cNvGrpSpPr/>
          <p:nvPr/>
        </p:nvGrpSpPr>
        <p:grpSpPr>
          <a:xfrm>
            <a:off x="4800981" y="4460523"/>
            <a:ext cx="373627" cy="367925"/>
            <a:chOff x="7964906" y="2434073"/>
            <a:chExt cx="373627" cy="367925"/>
          </a:xfrm>
        </p:grpSpPr>
        <p:sp>
          <p:nvSpPr>
            <p:cNvPr id="3551" name="Google Shape;3551;p8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3" name="Google Shape;3553;p88"/>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54" name="Google Shape;3554;p8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55" name="Google Shape;3555;p88"/>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3556" name="Google Shape;3556;p88"/>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3557" name="Google Shape;3557;p88"/>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3558" name="Google Shape;3558;p88"/>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3559" name="Google Shape;3559;p88"/>
          <p:cNvGrpSpPr/>
          <p:nvPr/>
        </p:nvGrpSpPr>
        <p:grpSpPr>
          <a:xfrm>
            <a:off x="5318224" y="4466750"/>
            <a:ext cx="318231" cy="355470"/>
            <a:chOff x="6219124" y="2902788"/>
            <a:chExt cx="318231" cy="355470"/>
          </a:xfrm>
        </p:grpSpPr>
        <p:sp>
          <p:nvSpPr>
            <p:cNvPr id="3560" name="Google Shape;3560;p8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3" name="Google Shape;3563;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4" name="Google Shape;3564;p8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8"/>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66" name="Google Shape;3566;p88"/>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
        <p:nvSpPr>
          <p:cNvPr id="3567" name="Google Shape;3567;p8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8"/>
          <p:cNvSpPr txBox="1"/>
          <p:nvPr/>
        </p:nvSpPr>
        <p:spPr>
          <a:xfrm>
            <a:off x="3235675" y="9939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3569" name="Google Shape;3569;p88"/>
          <p:cNvSpPr txBox="1"/>
          <p:nvPr/>
        </p:nvSpPr>
        <p:spPr>
          <a:xfrm>
            <a:off x="3235675" y="19083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3570" name="Google Shape;3570;p88"/>
          <p:cNvSpPr txBox="1"/>
          <p:nvPr/>
        </p:nvSpPr>
        <p:spPr>
          <a:xfrm>
            <a:off x="3235675" y="2822725"/>
            <a:ext cx="2802900" cy="369300"/>
          </a:xfrm>
          <a:prstGeom prst="rect">
            <a:avLst/>
          </a:prstGeom>
          <a:solidFill>
            <a:srgbClr val="E69138"/>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sp>
        <p:nvSpPr>
          <p:cNvPr id="3571" name="Google Shape;3571;p88"/>
          <p:cNvSpPr txBox="1"/>
          <p:nvPr>
            <p:ph idx="4294967295" type="body"/>
          </p:nvPr>
        </p:nvSpPr>
        <p:spPr>
          <a:xfrm>
            <a:off x="4226475" y="1467145"/>
            <a:ext cx="23493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Obesity Class 2</a:t>
            </a:r>
            <a:endParaRPr>
              <a:solidFill>
                <a:srgbClr val="FFFFFF"/>
              </a:solidFill>
              <a:latin typeface="Roboto"/>
              <a:ea typeface="Roboto"/>
              <a:cs typeface="Roboto"/>
              <a:sym typeface="Roboto"/>
            </a:endParaRPr>
          </a:p>
        </p:txBody>
      </p:sp>
      <p:cxnSp>
        <p:nvCxnSpPr>
          <p:cNvPr id="3572" name="Google Shape;3572;p88"/>
          <p:cNvCxnSpPr>
            <a:stCxn id="3568" idx="2"/>
            <a:endCxn id="3569" idx="0"/>
          </p:cNvCxnSpPr>
          <p:nvPr/>
        </p:nvCxnSpPr>
        <p:spPr>
          <a:xfrm>
            <a:off x="4637125" y="1363225"/>
            <a:ext cx="0" cy="545100"/>
          </a:xfrm>
          <a:prstGeom prst="straightConnector1">
            <a:avLst/>
          </a:prstGeom>
          <a:noFill/>
          <a:ln cap="flat" cmpd="sng" w="28575">
            <a:solidFill>
              <a:srgbClr val="FF9900"/>
            </a:solidFill>
            <a:prstDash val="solid"/>
            <a:round/>
            <a:headEnd len="med" w="med" type="none"/>
            <a:tailEnd len="med" w="med" type="triangle"/>
          </a:ln>
        </p:spPr>
      </p:cxnSp>
      <p:sp>
        <p:nvSpPr>
          <p:cNvPr id="3573" name="Google Shape;3573;p88"/>
          <p:cNvSpPr txBox="1"/>
          <p:nvPr>
            <p:ph idx="4294967295" type="body"/>
          </p:nvPr>
        </p:nvSpPr>
        <p:spPr>
          <a:xfrm>
            <a:off x="3221428" y="2371650"/>
            <a:ext cx="28314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Stroke Probability : 76.5%</a:t>
            </a:r>
            <a:endParaRPr>
              <a:solidFill>
                <a:srgbClr val="FFFFFF"/>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pic>
        <p:nvPicPr>
          <p:cNvPr id="3578" name="Google Shape;3578;p89"/>
          <p:cNvPicPr preferRelativeResize="0"/>
          <p:nvPr/>
        </p:nvPicPr>
        <p:blipFill rotWithShape="1">
          <a:blip r:embed="rId3">
            <a:alphaModFix amt="70000"/>
          </a:blip>
          <a:srcRect b="20477" l="0" r="57334" t="0"/>
          <a:stretch/>
        </p:blipFill>
        <p:spPr>
          <a:xfrm>
            <a:off x="5730842" y="0"/>
            <a:ext cx="3870355" cy="5143501"/>
          </a:xfrm>
          <a:prstGeom prst="rect">
            <a:avLst/>
          </a:prstGeom>
          <a:noFill/>
          <a:ln cap="flat" cmpd="sng" w="76200">
            <a:solidFill>
              <a:srgbClr val="FFFFFF"/>
            </a:solidFill>
            <a:prstDash val="solid"/>
            <a:round/>
            <a:headEnd len="sm" w="sm" type="none"/>
            <a:tailEnd len="sm" w="sm" type="none"/>
          </a:ln>
        </p:spPr>
      </p:pic>
      <p:pic>
        <p:nvPicPr>
          <p:cNvPr id="3579" name="Google Shape;3579;p89"/>
          <p:cNvPicPr preferRelativeResize="0"/>
          <p:nvPr/>
        </p:nvPicPr>
        <p:blipFill>
          <a:blip r:embed="rId4">
            <a:alphaModFix amt="23000"/>
          </a:blip>
          <a:stretch>
            <a:fillRect/>
          </a:stretch>
        </p:blipFill>
        <p:spPr>
          <a:xfrm>
            <a:off x="-448900" y="1437100"/>
            <a:ext cx="10129649" cy="1708500"/>
          </a:xfrm>
          <a:prstGeom prst="rect">
            <a:avLst/>
          </a:prstGeom>
          <a:noFill/>
          <a:ln>
            <a:noFill/>
          </a:ln>
        </p:spPr>
      </p:pic>
      <p:sp>
        <p:nvSpPr>
          <p:cNvPr id="3580" name="Google Shape;3580;p89"/>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581" name="Google Shape;3581;p89"/>
          <p:cNvSpPr txBox="1"/>
          <p:nvPr>
            <p:ph type="ctrTitle"/>
          </p:nvPr>
        </p:nvSpPr>
        <p:spPr>
          <a:xfrm>
            <a:off x="1027700" y="1520200"/>
            <a:ext cx="4854600" cy="1542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l">
              <a:spcBef>
                <a:spcPts val="0"/>
              </a:spcBef>
              <a:spcAft>
                <a:spcPts val="0"/>
              </a:spcAft>
              <a:buNone/>
            </a:pPr>
            <a:r>
              <a:rPr lang="en" sz="4900">
                <a:solidFill>
                  <a:srgbClr val="FFFFFF"/>
                </a:solidFill>
              </a:rPr>
              <a:t>CT Scan images Model</a:t>
            </a:r>
            <a:endParaRPr sz="4900">
              <a:solidFill>
                <a:srgbClr val="FFFFFF"/>
              </a:solidFill>
            </a:endParaRPr>
          </a:p>
        </p:txBody>
      </p:sp>
      <p:sp>
        <p:nvSpPr>
          <p:cNvPr id="3582" name="Google Shape;3582;p89"/>
          <p:cNvSpPr/>
          <p:nvPr/>
        </p:nvSpPr>
        <p:spPr>
          <a:xfrm>
            <a:off x="5285795" y="4501248"/>
            <a:ext cx="383088" cy="286472"/>
          </a:xfrm>
          <a:custGeom>
            <a:rect b="b" l="l" r="r" t="t"/>
            <a:pathLst>
              <a:path extrusionOk="0" h="8993" w="12026">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3" name="Google Shape;3583;p89"/>
          <p:cNvGrpSpPr/>
          <p:nvPr/>
        </p:nvGrpSpPr>
        <p:grpSpPr>
          <a:xfrm>
            <a:off x="3401088" y="4475332"/>
            <a:ext cx="363752" cy="353113"/>
            <a:chOff x="5314188" y="3350032"/>
            <a:chExt cx="363752" cy="353113"/>
          </a:xfrm>
        </p:grpSpPr>
        <p:sp>
          <p:nvSpPr>
            <p:cNvPr id="3584" name="Google Shape;3584;p8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89"/>
          <p:cNvGrpSpPr/>
          <p:nvPr/>
        </p:nvGrpSpPr>
        <p:grpSpPr>
          <a:xfrm>
            <a:off x="2856804" y="4547942"/>
            <a:ext cx="367161" cy="287523"/>
            <a:chOff x="4878379" y="2473892"/>
            <a:chExt cx="367161" cy="287523"/>
          </a:xfrm>
        </p:grpSpPr>
        <p:sp>
          <p:nvSpPr>
            <p:cNvPr id="3587" name="Google Shape;3587;p8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89"/>
          <p:cNvGrpSpPr/>
          <p:nvPr/>
        </p:nvGrpSpPr>
        <p:grpSpPr>
          <a:xfrm>
            <a:off x="5780070" y="4460967"/>
            <a:ext cx="368308" cy="367033"/>
            <a:chOff x="7100170" y="1500117"/>
            <a:chExt cx="368308" cy="367033"/>
          </a:xfrm>
        </p:grpSpPr>
        <p:sp>
          <p:nvSpPr>
            <p:cNvPr id="3593" name="Google Shape;3593;p8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89"/>
          <p:cNvGrpSpPr/>
          <p:nvPr/>
        </p:nvGrpSpPr>
        <p:grpSpPr>
          <a:xfrm>
            <a:off x="4314269" y="4460523"/>
            <a:ext cx="375507" cy="367925"/>
            <a:chOff x="6657194" y="2434073"/>
            <a:chExt cx="375507" cy="367925"/>
          </a:xfrm>
        </p:grpSpPr>
        <p:sp>
          <p:nvSpPr>
            <p:cNvPr id="3607" name="Google Shape;3607;p8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89"/>
          <p:cNvGrpSpPr/>
          <p:nvPr/>
        </p:nvGrpSpPr>
        <p:grpSpPr>
          <a:xfrm>
            <a:off x="3835149" y="4468306"/>
            <a:ext cx="367925" cy="367161"/>
            <a:chOff x="5756399" y="2434456"/>
            <a:chExt cx="367925" cy="367161"/>
          </a:xfrm>
        </p:grpSpPr>
        <p:sp>
          <p:nvSpPr>
            <p:cNvPr id="3611" name="Google Shape;3611;p8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89"/>
          <p:cNvGrpSpPr/>
          <p:nvPr/>
        </p:nvGrpSpPr>
        <p:grpSpPr>
          <a:xfrm>
            <a:off x="4800981" y="4460523"/>
            <a:ext cx="373627" cy="367925"/>
            <a:chOff x="7964906" y="2434073"/>
            <a:chExt cx="373627" cy="367925"/>
          </a:xfrm>
        </p:grpSpPr>
        <p:sp>
          <p:nvSpPr>
            <p:cNvPr id="3619" name="Google Shape;3619;p8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1" name="Google Shape;3621;p89"/>
          <p:cNvPicPr preferRelativeResize="0"/>
          <p:nvPr/>
        </p:nvPicPr>
        <p:blipFill>
          <a:blip r:embed="rId5">
            <a:alphaModFix amt="15000"/>
          </a:blip>
          <a:stretch>
            <a:fillRect/>
          </a:stretch>
        </p:blipFill>
        <p:spPr>
          <a:xfrm flipH="1">
            <a:off x="5510151" y="-432800"/>
            <a:ext cx="5174548" cy="5143500"/>
          </a:xfrm>
          <a:prstGeom prst="rect">
            <a:avLst/>
          </a:prstGeom>
          <a:noFill/>
          <a:ln>
            <a:noFill/>
          </a:ln>
        </p:spPr>
      </p:pic>
      <p:sp>
        <p:nvSpPr>
          <p:cNvPr id="3622" name="Google Shape;3622;p89"/>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23" name="Google Shape;3623;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24" name="Google Shape;3624;p89"/>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25" name="Google Shape;3625;p8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9"/>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90"/>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32" name="Google Shape;3632;p9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33" name="Google Shape;3633;p9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0"/>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635" name="Google Shape;3635;p90"/>
          <p:cNvGrpSpPr/>
          <p:nvPr/>
        </p:nvGrpSpPr>
        <p:grpSpPr>
          <a:xfrm>
            <a:off x="350288" y="1438582"/>
            <a:ext cx="363752" cy="353113"/>
            <a:chOff x="5314188" y="3350032"/>
            <a:chExt cx="363752" cy="353113"/>
          </a:xfrm>
        </p:grpSpPr>
        <p:sp>
          <p:nvSpPr>
            <p:cNvPr id="3636" name="Google Shape;3636;p9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90"/>
          <p:cNvGrpSpPr/>
          <p:nvPr/>
        </p:nvGrpSpPr>
        <p:grpSpPr>
          <a:xfrm>
            <a:off x="348592" y="1008455"/>
            <a:ext cx="367161" cy="287523"/>
            <a:chOff x="4878379" y="2473892"/>
            <a:chExt cx="367161" cy="287523"/>
          </a:xfrm>
        </p:grpSpPr>
        <p:sp>
          <p:nvSpPr>
            <p:cNvPr id="3639" name="Google Shape;3639;p9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90"/>
          <p:cNvGrpSpPr/>
          <p:nvPr/>
        </p:nvGrpSpPr>
        <p:grpSpPr>
          <a:xfrm>
            <a:off x="348008" y="3957867"/>
            <a:ext cx="368308" cy="367033"/>
            <a:chOff x="7100170" y="1500117"/>
            <a:chExt cx="368308" cy="367033"/>
          </a:xfrm>
        </p:grpSpPr>
        <p:sp>
          <p:nvSpPr>
            <p:cNvPr id="3645" name="Google Shape;3645;p9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90"/>
          <p:cNvGrpSpPr/>
          <p:nvPr/>
        </p:nvGrpSpPr>
        <p:grpSpPr>
          <a:xfrm>
            <a:off x="344419" y="2490873"/>
            <a:ext cx="375507" cy="367925"/>
            <a:chOff x="6657194" y="2434073"/>
            <a:chExt cx="375507" cy="367925"/>
          </a:xfrm>
        </p:grpSpPr>
        <p:sp>
          <p:nvSpPr>
            <p:cNvPr id="3659" name="Google Shape;3659;p9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90"/>
          <p:cNvGrpSpPr/>
          <p:nvPr/>
        </p:nvGrpSpPr>
        <p:grpSpPr>
          <a:xfrm>
            <a:off x="348211" y="1934306"/>
            <a:ext cx="367925" cy="367161"/>
            <a:chOff x="5756399" y="2434456"/>
            <a:chExt cx="367925" cy="367161"/>
          </a:xfrm>
        </p:grpSpPr>
        <p:sp>
          <p:nvSpPr>
            <p:cNvPr id="3663" name="Google Shape;3663;p9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90"/>
          <p:cNvGrpSpPr/>
          <p:nvPr/>
        </p:nvGrpSpPr>
        <p:grpSpPr>
          <a:xfrm>
            <a:off x="345356" y="3017323"/>
            <a:ext cx="373627" cy="367925"/>
            <a:chOff x="7964906" y="2434073"/>
            <a:chExt cx="373627" cy="367925"/>
          </a:xfrm>
        </p:grpSpPr>
        <p:sp>
          <p:nvSpPr>
            <p:cNvPr id="3671" name="Google Shape;3671;p9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90"/>
          <p:cNvGrpSpPr/>
          <p:nvPr/>
        </p:nvGrpSpPr>
        <p:grpSpPr>
          <a:xfrm>
            <a:off x="373062" y="3493825"/>
            <a:ext cx="318231" cy="355470"/>
            <a:chOff x="6219124" y="2902788"/>
            <a:chExt cx="318231" cy="355470"/>
          </a:xfrm>
        </p:grpSpPr>
        <p:sp>
          <p:nvSpPr>
            <p:cNvPr id="3674" name="Google Shape;3674;p9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7" name="Google Shape;3677;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78" name="Google Shape;3678;p90"/>
          <p:cNvPicPr preferRelativeResize="0"/>
          <p:nvPr/>
        </p:nvPicPr>
        <p:blipFill>
          <a:blip r:embed="rId3">
            <a:alphaModFix/>
          </a:blip>
          <a:stretch>
            <a:fillRect/>
          </a:stretch>
        </p:blipFill>
        <p:spPr>
          <a:xfrm>
            <a:off x="1166650" y="941525"/>
            <a:ext cx="6810689" cy="3897175"/>
          </a:xfrm>
          <a:prstGeom prst="rect">
            <a:avLst/>
          </a:prstGeom>
          <a:noFill/>
          <a:ln>
            <a:noFill/>
          </a:ln>
        </p:spPr>
      </p:pic>
      <p:sp>
        <p:nvSpPr>
          <p:cNvPr id="3679" name="Google Shape;3679;p90"/>
          <p:cNvSpPr txBox="1"/>
          <p:nvPr>
            <p:ph type="title"/>
          </p:nvPr>
        </p:nvSpPr>
        <p:spPr>
          <a:xfrm>
            <a:off x="12095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Model used for CT scan images</a:t>
            </a:r>
            <a:endParaRPr>
              <a:solidFill>
                <a:srgbClr val="FFFFFF"/>
              </a:solidFill>
            </a:endParaRPr>
          </a:p>
        </p:txBody>
      </p:sp>
      <p:sp>
        <p:nvSpPr>
          <p:cNvPr id="3680" name="Google Shape;3680;p90"/>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4" name="Shape 3684"/>
        <p:cNvGrpSpPr/>
        <p:nvPr/>
      </p:nvGrpSpPr>
      <p:grpSpPr>
        <a:xfrm>
          <a:off x="0" y="0"/>
          <a:ext cx="0" cy="0"/>
          <a:chOff x="0" y="0"/>
          <a:chExt cx="0" cy="0"/>
        </a:xfrm>
      </p:grpSpPr>
      <p:sp>
        <p:nvSpPr>
          <p:cNvPr id="3685" name="Google Shape;3685;p91"/>
          <p:cNvSpPr txBox="1"/>
          <p:nvPr>
            <p:ph type="title"/>
          </p:nvPr>
        </p:nvSpPr>
        <p:spPr>
          <a:xfrm>
            <a:off x="491400" y="4450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How does CNN works?</a:t>
            </a:r>
            <a:endParaRPr>
              <a:solidFill>
                <a:srgbClr val="FFFFFF"/>
              </a:solidFill>
            </a:endParaRPr>
          </a:p>
        </p:txBody>
      </p:sp>
      <p:sp>
        <p:nvSpPr>
          <p:cNvPr id="3686" name="Google Shape;3686;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87" name="Google Shape;3687;p91"/>
          <p:cNvPicPr preferRelativeResize="0"/>
          <p:nvPr/>
        </p:nvPicPr>
        <p:blipFill>
          <a:blip r:embed="rId3">
            <a:alphaModFix/>
          </a:blip>
          <a:stretch>
            <a:fillRect/>
          </a:stretch>
        </p:blipFill>
        <p:spPr>
          <a:xfrm>
            <a:off x="1356150" y="1069950"/>
            <a:ext cx="6431702" cy="3897175"/>
          </a:xfrm>
          <a:prstGeom prst="rect">
            <a:avLst/>
          </a:prstGeom>
          <a:noFill/>
          <a:ln>
            <a:noFill/>
          </a:ln>
        </p:spPr>
      </p:pic>
      <p:pic>
        <p:nvPicPr>
          <p:cNvPr id="3688" name="Google Shape;3688;p91"/>
          <p:cNvPicPr preferRelativeResize="0"/>
          <p:nvPr/>
        </p:nvPicPr>
        <p:blipFill>
          <a:blip r:embed="rId4">
            <a:alphaModFix/>
          </a:blip>
          <a:stretch>
            <a:fillRect/>
          </a:stretch>
        </p:blipFill>
        <p:spPr>
          <a:xfrm>
            <a:off x="4306025" y="1118075"/>
            <a:ext cx="770850" cy="770850"/>
          </a:xfrm>
          <a:prstGeom prst="rect">
            <a:avLst/>
          </a:prstGeom>
          <a:noFill/>
          <a:ln>
            <a:noFill/>
          </a:ln>
        </p:spPr>
      </p:pic>
      <p:grpSp>
        <p:nvGrpSpPr>
          <p:cNvPr id="3689" name="Google Shape;3689;p91"/>
          <p:cNvGrpSpPr/>
          <p:nvPr/>
        </p:nvGrpSpPr>
        <p:grpSpPr>
          <a:xfrm>
            <a:off x="-41325" y="-1113675"/>
            <a:ext cx="9234900" cy="9234900"/>
            <a:chOff x="-41325" y="-1113675"/>
            <a:chExt cx="9234900" cy="9234900"/>
          </a:xfrm>
        </p:grpSpPr>
        <p:sp>
          <p:nvSpPr>
            <p:cNvPr id="3690" name="Google Shape;3690;p91"/>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91" name="Google Shape;3691;p91"/>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692" name="Google Shape;3692;p9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1"/>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694" name="Google Shape;3694;p91"/>
            <p:cNvGrpSpPr/>
            <p:nvPr/>
          </p:nvGrpSpPr>
          <p:grpSpPr>
            <a:xfrm>
              <a:off x="350288" y="1438582"/>
              <a:ext cx="363752" cy="353113"/>
              <a:chOff x="5314188" y="3350032"/>
              <a:chExt cx="363752" cy="353113"/>
            </a:xfrm>
          </p:grpSpPr>
          <p:sp>
            <p:nvSpPr>
              <p:cNvPr id="3695" name="Google Shape;3695;p9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91"/>
            <p:cNvGrpSpPr/>
            <p:nvPr/>
          </p:nvGrpSpPr>
          <p:grpSpPr>
            <a:xfrm>
              <a:off x="348592" y="1008455"/>
              <a:ext cx="367161" cy="287523"/>
              <a:chOff x="4878379" y="2473892"/>
              <a:chExt cx="367161" cy="287523"/>
            </a:xfrm>
          </p:grpSpPr>
          <p:sp>
            <p:nvSpPr>
              <p:cNvPr id="3698" name="Google Shape;3698;p9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91"/>
            <p:cNvGrpSpPr/>
            <p:nvPr/>
          </p:nvGrpSpPr>
          <p:grpSpPr>
            <a:xfrm>
              <a:off x="348008" y="3957867"/>
              <a:ext cx="368308" cy="367033"/>
              <a:chOff x="7100170" y="1500117"/>
              <a:chExt cx="368308" cy="367033"/>
            </a:xfrm>
          </p:grpSpPr>
          <p:sp>
            <p:nvSpPr>
              <p:cNvPr id="3704" name="Google Shape;3704;p9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91"/>
            <p:cNvGrpSpPr/>
            <p:nvPr/>
          </p:nvGrpSpPr>
          <p:grpSpPr>
            <a:xfrm>
              <a:off x="344419" y="2490873"/>
              <a:ext cx="375507" cy="367925"/>
              <a:chOff x="6657194" y="2434073"/>
              <a:chExt cx="375507" cy="367925"/>
            </a:xfrm>
          </p:grpSpPr>
          <p:sp>
            <p:nvSpPr>
              <p:cNvPr id="3718" name="Google Shape;3718;p9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91"/>
            <p:cNvGrpSpPr/>
            <p:nvPr/>
          </p:nvGrpSpPr>
          <p:grpSpPr>
            <a:xfrm>
              <a:off x="348211" y="1934306"/>
              <a:ext cx="367925" cy="367161"/>
              <a:chOff x="5756399" y="2434456"/>
              <a:chExt cx="367925" cy="367161"/>
            </a:xfrm>
          </p:grpSpPr>
          <p:sp>
            <p:nvSpPr>
              <p:cNvPr id="3722" name="Google Shape;3722;p9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91"/>
            <p:cNvGrpSpPr/>
            <p:nvPr/>
          </p:nvGrpSpPr>
          <p:grpSpPr>
            <a:xfrm>
              <a:off x="345356" y="3017323"/>
              <a:ext cx="373627" cy="367925"/>
              <a:chOff x="7964906" y="2434073"/>
              <a:chExt cx="373627" cy="367925"/>
            </a:xfrm>
          </p:grpSpPr>
          <p:sp>
            <p:nvSpPr>
              <p:cNvPr id="3730" name="Google Shape;3730;p9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91"/>
            <p:cNvGrpSpPr/>
            <p:nvPr/>
          </p:nvGrpSpPr>
          <p:grpSpPr>
            <a:xfrm>
              <a:off x="373062" y="3493825"/>
              <a:ext cx="318231" cy="355470"/>
              <a:chOff x="6219124" y="2902788"/>
              <a:chExt cx="318231" cy="355470"/>
            </a:xfrm>
          </p:grpSpPr>
          <p:sp>
            <p:nvSpPr>
              <p:cNvPr id="3733" name="Google Shape;3733;p9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36" name="Google Shape;3736;p91"/>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92"/>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742" name="Google Shape;3742;p92"/>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743" name="Google Shape;3743;p9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2"/>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745" name="Google Shape;3745;p92"/>
          <p:cNvGrpSpPr/>
          <p:nvPr/>
        </p:nvGrpSpPr>
        <p:grpSpPr>
          <a:xfrm>
            <a:off x="350288" y="1438582"/>
            <a:ext cx="363752" cy="353113"/>
            <a:chOff x="5314188" y="3350032"/>
            <a:chExt cx="363752" cy="353113"/>
          </a:xfrm>
        </p:grpSpPr>
        <p:sp>
          <p:nvSpPr>
            <p:cNvPr id="3746" name="Google Shape;3746;p9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92"/>
          <p:cNvGrpSpPr/>
          <p:nvPr/>
        </p:nvGrpSpPr>
        <p:grpSpPr>
          <a:xfrm>
            <a:off x="348592" y="1008455"/>
            <a:ext cx="367161" cy="287523"/>
            <a:chOff x="4878379" y="2473892"/>
            <a:chExt cx="367161" cy="287523"/>
          </a:xfrm>
        </p:grpSpPr>
        <p:sp>
          <p:nvSpPr>
            <p:cNvPr id="3749" name="Google Shape;3749;p9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92"/>
          <p:cNvGrpSpPr/>
          <p:nvPr/>
        </p:nvGrpSpPr>
        <p:grpSpPr>
          <a:xfrm>
            <a:off x="348008" y="3957867"/>
            <a:ext cx="368308" cy="367033"/>
            <a:chOff x="7100170" y="1500117"/>
            <a:chExt cx="368308" cy="367033"/>
          </a:xfrm>
        </p:grpSpPr>
        <p:sp>
          <p:nvSpPr>
            <p:cNvPr id="3755" name="Google Shape;3755;p9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92"/>
          <p:cNvGrpSpPr/>
          <p:nvPr/>
        </p:nvGrpSpPr>
        <p:grpSpPr>
          <a:xfrm>
            <a:off x="344419" y="2490873"/>
            <a:ext cx="375507" cy="367925"/>
            <a:chOff x="6657194" y="2434073"/>
            <a:chExt cx="375507" cy="367925"/>
          </a:xfrm>
        </p:grpSpPr>
        <p:sp>
          <p:nvSpPr>
            <p:cNvPr id="3769" name="Google Shape;3769;p9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92"/>
          <p:cNvGrpSpPr/>
          <p:nvPr/>
        </p:nvGrpSpPr>
        <p:grpSpPr>
          <a:xfrm>
            <a:off x="348211" y="1934306"/>
            <a:ext cx="367925" cy="367161"/>
            <a:chOff x="5756399" y="2434456"/>
            <a:chExt cx="367925" cy="367161"/>
          </a:xfrm>
        </p:grpSpPr>
        <p:sp>
          <p:nvSpPr>
            <p:cNvPr id="3773" name="Google Shape;3773;p9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92"/>
          <p:cNvGrpSpPr/>
          <p:nvPr/>
        </p:nvGrpSpPr>
        <p:grpSpPr>
          <a:xfrm>
            <a:off x="345356" y="3017323"/>
            <a:ext cx="373627" cy="367925"/>
            <a:chOff x="7964906" y="2434073"/>
            <a:chExt cx="373627" cy="367925"/>
          </a:xfrm>
        </p:grpSpPr>
        <p:sp>
          <p:nvSpPr>
            <p:cNvPr id="3781" name="Google Shape;3781;p9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3" name="Google Shape;3783;p92"/>
          <p:cNvSpPr txBox="1"/>
          <p:nvPr>
            <p:ph idx="4294967295" type="title"/>
          </p:nvPr>
        </p:nvSpPr>
        <p:spPr>
          <a:xfrm>
            <a:off x="858725" y="865875"/>
            <a:ext cx="3467100" cy="572700"/>
          </a:xfrm>
          <a:prstGeom prst="rect">
            <a:avLst/>
          </a:prstGeom>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 CT scan images</a:t>
            </a:r>
            <a:endParaRPr b="1">
              <a:solidFill>
                <a:srgbClr val="FFFFFF"/>
              </a:solidFill>
              <a:latin typeface="Roboto"/>
              <a:ea typeface="Roboto"/>
              <a:cs typeface="Roboto"/>
              <a:sym typeface="Roboto"/>
            </a:endParaRPr>
          </a:p>
        </p:txBody>
      </p:sp>
      <p:sp>
        <p:nvSpPr>
          <p:cNvPr id="3784" name="Google Shape;3784;p92"/>
          <p:cNvSpPr txBox="1"/>
          <p:nvPr>
            <p:ph idx="4294967295" type="body"/>
          </p:nvPr>
        </p:nvSpPr>
        <p:spPr>
          <a:xfrm>
            <a:off x="1144375" y="1722900"/>
            <a:ext cx="3088200" cy="278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Images</a:t>
            </a:r>
            <a:r>
              <a:rPr lang="en" sz="1400">
                <a:solidFill>
                  <a:srgbClr val="FFFFFF"/>
                </a:solidFill>
                <a:latin typeface="Roboto"/>
                <a:ea typeface="Roboto"/>
                <a:cs typeface="Roboto"/>
                <a:sym typeface="Roboto"/>
              </a:rPr>
              <a:t> were taken from Kaggle.</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Training set have around 1,843 images</a:t>
            </a:r>
            <a:endParaRPr sz="1400">
              <a:solidFill>
                <a:srgbClr val="FFFFFF"/>
              </a:solidFill>
              <a:latin typeface="Roboto"/>
              <a:ea typeface="Roboto"/>
              <a:cs typeface="Roboto"/>
              <a:sym typeface="Roboto"/>
            </a:endParaRPr>
          </a:p>
          <a:p>
            <a:pPr indent="-317500" lvl="0" marL="457200" rtl="0" algn="l">
              <a:lnSpc>
                <a:spcPct val="150000"/>
              </a:lnSpc>
              <a:spcBef>
                <a:spcPts val="0"/>
              </a:spcBef>
              <a:spcAft>
                <a:spcPts val="0"/>
              </a:spcAft>
              <a:buClr>
                <a:srgbClr val="FFFFFF"/>
              </a:buClr>
              <a:buSzPts val="1400"/>
              <a:buFont typeface="Roboto"/>
              <a:buChar char="●"/>
            </a:pPr>
            <a:r>
              <a:rPr lang="en" sz="1400">
                <a:solidFill>
                  <a:srgbClr val="FFFFFF"/>
                </a:solidFill>
                <a:latin typeface="Roboto"/>
                <a:ea typeface="Roboto"/>
                <a:cs typeface="Roboto"/>
                <a:sym typeface="Roboto"/>
              </a:rPr>
              <a:t>41% is stroke and 59% is non-stroke</a:t>
            </a:r>
            <a:endParaRPr sz="1400">
              <a:solidFill>
                <a:srgbClr val="FFFFFF"/>
              </a:solidFill>
              <a:latin typeface="Roboto"/>
              <a:ea typeface="Roboto"/>
              <a:cs typeface="Roboto"/>
              <a:sym typeface="Roboto"/>
            </a:endParaRPr>
          </a:p>
        </p:txBody>
      </p:sp>
      <p:grpSp>
        <p:nvGrpSpPr>
          <p:cNvPr id="3785" name="Google Shape;3785;p92"/>
          <p:cNvGrpSpPr/>
          <p:nvPr/>
        </p:nvGrpSpPr>
        <p:grpSpPr>
          <a:xfrm>
            <a:off x="373062" y="3493825"/>
            <a:ext cx="318231" cy="355470"/>
            <a:chOff x="6219124" y="2902788"/>
            <a:chExt cx="318231" cy="355470"/>
          </a:xfrm>
        </p:grpSpPr>
        <p:sp>
          <p:nvSpPr>
            <p:cNvPr id="3786" name="Google Shape;3786;p9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9" name="Google Shape;3789;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90" name="Google Shape;3790;p92"/>
          <p:cNvPicPr preferRelativeResize="0"/>
          <p:nvPr/>
        </p:nvPicPr>
        <p:blipFill>
          <a:blip r:embed="rId3">
            <a:alphaModFix/>
          </a:blip>
          <a:stretch>
            <a:fillRect/>
          </a:stretch>
        </p:blipFill>
        <p:spPr>
          <a:xfrm>
            <a:off x="4685650" y="1509682"/>
            <a:ext cx="4038525" cy="3264341"/>
          </a:xfrm>
          <a:prstGeom prst="rect">
            <a:avLst/>
          </a:prstGeom>
          <a:noFill/>
          <a:ln cap="flat" cmpd="sng" w="38100">
            <a:solidFill>
              <a:schemeClr val="dk2"/>
            </a:solidFill>
            <a:prstDash val="solid"/>
            <a:round/>
            <a:headEnd len="sm" w="sm" type="none"/>
            <a:tailEnd len="sm" w="sm" type="none"/>
          </a:ln>
        </p:spPr>
      </p:pic>
      <p:sp>
        <p:nvSpPr>
          <p:cNvPr id="3791" name="Google Shape;3791;p92"/>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pic>
        <p:nvPicPr>
          <p:cNvPr id="3796" name="Google Shape;3796;p93"/>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3797" name="Google Shape;3797;p93"/>
          <p:cNvSpPr txBox="1"/>
          <p:nvPr>
            <p:ph type="title"/>
          </p:nvPr>
        </p:nvSpPr>
        <p:spPr>
          <a:xfrm>
            <a:off x="9486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Image pre-processing (Augmentation)</a:t>
            </a:r>
            <a:endParaRPr sz="2400">
              <a:solidFill>
                <a:srgbClr val="FFFFFF"/>
              </a:solidFill>
            </a:endParaRPr>
          </a:p>
        </p:txBody>
      </p:sp>
      <p:sp>
        <p:nvSpPr>
          <p:cNvPr id="3798" name="Google Shape;3798;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99" name="Google Shape;3799;p93"/>
          <p:cNvPicPr preferRelativeResize="0"/>
          <p:nvPr/>
        </p:nvPicPr>
        <p:blipFill>
          <a:blip r:embed="rId4">
            <a:alphaModFix/>
          </a:blip>
          <a:stretch>
            <a:fillRect/>
          </a:stretch>
        </p:blipFill>
        <p:spPr>
          <a:xfrm>
            <a:off x="3851475" y="1050975"/>
            <a:ext cx="1507550" cy="1507550"/>
          </a:xfrm>
          <a:prstGeom prst="rect">
            <a:avLst/>
          </a:prstGeom>
          <a:noFill/>
          <a:ln>
            <a:noFill/>
          </a:ln>
        </p:spPr>
      </p:pic>
      <p:sp>
        <p:nvSpPr>
          <p:cNvPr id="3800" name="Google Shape;3800;p93"/>
          <p:cNvSpPr txBox="1"/>
          <p:nvPr/>
        </p:nvSpPr>
        <p:spPr>
          <a:xfrm>
            <a:off x="3825400" y="2611550"/>
            <a:ext cx="15597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Original</a:t>
            </a:r>
            <a:endParaRPr sz="1200">
              <a:solidFill>
                <a:schemeClr val="dk2"/>
              </a:solidFill>
              <a:latin typeface="Assistant"/>
              <a:ea typeface="Assistant"/>
              <a:cs typeface="Assistant"/>
              <a:sym typeface="Assistant"/>
            </a:endParaRPr>
          </a:p>
        </p:txBody>
      </p:sp>
      <p:pic>
        <p:nvPicPr>
          <p:cNvPr id="3801" name="Google Shape;3801;p93"/>
          <p:cNvPicPr preferRelativeResize="0"/>
          <p:nvPr/>
        </p:nvPicPr>
        <p:blipFill>
          <a:blip r:embed="rId5">
            <a:alphaModFix/>
          </a:blip>
          <a:stretch>
            <a:fillRect/>
          </a:stretch>
        </p:blipFill>
        <p:spPr>
          <a:xfrm>
            <a:off x="1325775" y="1390159"/>
            <a:ext cx="1507550" cy="1507584"/>
          </a:xfrm>
          <a:prstGeom prst="rect">
            <a:avLst/>
          </a:prstGeom>
          <a:noFill/>
          <a:ln>
            <a:noFill/>
          </a:ln>
        </p:spPr>
      </p:pic>
      <p:sp>
        <p:nvSpPr>
          <p:cNvPr id="3802" name="Google Shape;3802;p93"/>
          <p:cNvSpPr txBox="1"/>
          <p:nvPr/>
        </p:nvSpPr>
        <p:spPr>
          <a:xfrm>
            <a:off x="1667600" y="3005100"/>
            <a:ext cx="944700" cy="1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Rotate -10°</a:t>
            </a:r>
            <a:endParaRPr sz="1200">
              <a:solidFill>
                <a:schemeClr val="dk2"/>
              </a:solidFill>
              <a:latin typeface="Assistant"/>
              <a:ea typeface="Assistant"/>
              <a:cs typeface="Assistant"/>
              <a:sym typeface="Assistant"/>
            </a:endParaRPr>
          </a:p>
        </p:txBody>
      </p:sp>
      <p:pic>
        <p:nvPicPr>
          <p:cNvPr id="3803" name="Google Shape;3803;p93"/>
          <p:cNvPicPr preferRelativeResize="0"/>
          <p:nvPr/>
        </p:nvPicPr>
        <p:blipFill>
          <a:blip r:embed="rId6">
            <a:alphaModFix/>
          </a:blip>
          <a:stretch>
            <a:fillRect/>
          </a:stretch>
        </p:blipFill>
        <p:spPr>
          <a:xfrm>
            <a:off x="6327075" y="1364100"/>
            <a:ext cx="1559699" cy="1559699"/>
          </a:xfrm>
          <a:prstGeom prst="rect">
            <a:avLst/>
          </a:prstGeom>
          <a:noFill/>
          <a:ln>
            <a:noFill/>
          </a:ln>
        </p:spPr>
      </p:pic>
      <p:sp>
        <p:nvSpPr>
          <p:cNvPr id="3804" name="Google Shape;3804;p93"/>
          <p:cNvSpPr txBox="1"/>
          <p:nvPr/>
        </p:nvSpPr>
        <p:spPr>
          <a:xfrm>
            <a:off x="6327075" y="3005100"/>
            <a:ext cx="1559700" cy="1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Rotate 10°</a:t>
            </a:r>
            <a:endParaRPr sz="1200">
              <a:solidFill>
                <a:schemeClr val="dk2"/>
              </a:solidFill>
              <a:latin typeface="Assistant"/>
              <a:ea typeface="Assistant"/>
              <a:cs typeface="Assistant"/>
              <a:sym typeface="Assistant"/>
            </a:endParaRPr>
          </a:p>
        </p:txBody>
      </p:sp>
      <p:pic>
        <p:nvPicPr>
          <p:cNvPr id="3805" name="Google Shape;3805;p93"/>
          <p:cNvPicPr preferRelativeResize="0"/>
          <p:nvPr/>
        </p:nvPicPr>
        <p:blipFill>
          <a:blip r:embed="rId7">
            <a:alphaModFix/>
          </a:blip>
          <a:stretch>
            <a:fillRect/>
          </a:stretch>
        </p:blipFill>
        <p:spPr>
          <a:xfrm>
            <a:off x="2699525" y="3242300"/>
            <a:ext cx="1507550" cy="1507550"/>
          </a:xfrm>
          <a:prstGeom prst="rect">
            <a:avLst/>
          </a:prstGeom>
          <a:noFill/>
          <a:ln>
            <a:noFill/>
          </a:ln>
        </p:spPr>
      </p:pic>
      <p:sp>
        <p:nvSpPr>
          <p:cNvPr id="3806" name="Google Shape;3806;p93"/>
          <p:cNvSpPr txBox="1"/>
          <p:nvPr/>
        </p:nvSpPr>
        <p:spPr>
          <a:xfrm>
            <a:off x="3019200" y="4821425"/>
            <a:ext cx="868200" cy="1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Scale -10%</a:t>
            </a:r>
            <a:endParaRPr sz="1200">
              <a:solidFill>
                <a:schemeClr val="dk2"/>
              </a:solidFill>
              <a:latin typeface="Assistant"/>
              <a:ea typeface="Assistant"/>
              <a:cs typeface="Assistant"/>
              <a:sym typeface="Assistant"/>
            </a:endParaRPr>
          </a:p>
        </p:txBody>
      </p:sp>
      <p:pic>
        <p:nvPicPr>
          <p:cNvPr id="3807" name="Google Shape;3807;p93"/>
          <p:cNvPicPr preferRelativeResize="0"/>
          <p:nvPr/>
        </p:nvPicPr>
        <p:blipFill>
          <a:blip r:embed="rId8">
            <a:alphaModFix/>
          </a:blip>
          <a:stretch>
            <a:fillRect/>
          </a:stretch>
        </p:blipFill>
        <p:spPr>
          <a:xfrm>
            <a:off x="5146550" y="3242300"/>
            <a:ext cx="1507550" cy="1507550"/>
          </a:xfrm>
          <a:prstGeom prst="rect">
            <a:avLst/>
          </a:prstGeom>
          <a:noFill/>
          <a:ln>
            <a:noFill/>
          </a:ln>
        </p:spPr>
      </p:pic>
      <p:sp>
        <p:nvSpPr>
          <p:cNvPr id="3808" name="Google Shape;3808;p93"/>
          <p:cNvSpPr txBox="1"/>
          <p:nvPr/>
        </p:nvSpPr>
        <p:spPr>
          <a:xfrm>
            <a:off x="5466225" y="4793850"/>
            <a:ext cx="944700" cy="1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ssistant"/>
                <a:ea typeface="Assistant"/>
                <a:cs typeface="Assistant"/>
                <a:sym typeface="Assistant"/>
              </a:rPr>
              <a:t>Scale +10%</a:t>
            </a:r>
            <a:endParaRPr sz="1200">
              <a:solidFill>
                <a:schemeClr val="dk2"/>
              </a:solidFill>
              <a:latin typeface="Assistant"/>
              <a:ea typeface="Assistant"/>
              <a:cs typeface="Assistant"/>
              <a:sym typeface="Assistant"/>
            </a:endParaRPr>
          </a:p>
        </p:txBody>
      </p:sp>
      <p:cxnSp>
        <p:nvCxnSpPr>
          <p:cNvPr id="3809" name="Google Shape;3809;p93"/>
          <p:cNvCxnSpPr/>
          <p:nvPr/>
        </p:nvCxnSpPr>
        <p:spPr>
          <a:xfrm flipH="1">
            <a:off x="2998075" y="1810200"/>
            <a:ext cx="736800" cy="314700"/>
          </a:xfrm>
          <a:prstGeom prst="straightConnector1">
            <a:avLst/>
          </a:prstGeom>
          <a:noFill/>
          <a:ln cap="flat" cmpd="sng" w="9525">
            <a:solidFill>
              <a:schemeClr val="dk2"/>
            </a:solidFill>
            <a:prstDash val="solid"/>
            <a:round/>
            <a:headEnd len="med" w="med" type="none"/>
            <a:tailEnd len="med" w="med" type="triangle"/>
          </a:ln>
        </p:spPr>
      </p:cxnSp>
      <p:cxnSp>
        <p:nvCxnSpPr>
          <p:cNvPr id="3810" name="Google Shape;3810;p93"/>
          <p:cNvCxnSpPr/>
          <p:nvPr/>
        </p:nvCxnSpPr>
        <p:spPr>
          <a:xfrm flipH="1">
            <a:off x="3484425" y="2811875"/>
            <a:ext cx="479400" cy="329400"/>
          </a:xfrm>
          <a:prstGeom prst="straightConnector1">
            <a:avLst/>
          </a:prstGeom>
          <a:noFill/>
          <a:ln cap="flat" cmpd="sng" w="9525">
            <a:solidFill>
              <a:schemeClr val="dk2"/>
            </a:solidFill>
            <a:prstDash val="solid"/>
            <a:round/>
            <a:headEnd len="med" w="med" type="none"/>
            <a:tailEnd len="med" w="med" type="triangle"/>
          </a:ln>
        </p:spPr>
      </p:cxnSp>
      <p:cxnSp>
        <p:nvCxnSpPr>
          <p:cNvPr id="3811" name="Google Shape;3811;p93"/>
          <p:cNvCxnSpPr/>
          <p:nvPr/>
        </p:nvCxnSpPr>
        <p:spPr>
          <a:xfrm>
            <a:off x="5258875" y="2826200"/>
            <a:ext cx="408000" cy="336000"/>
          </a:xfrm>
          <a:prstGeom prst="straightConnector1">
            <a:avLst/>
          </a:prstGeom>
          <a:noFill/>
          <a:ln cap="flat" cmpd="sng" w="9525">
            <a:solidFill>
              <a:schemeClr val="dk2"/>
            </a:solidFill>
            <a:prstDash val="solid"/>
            <a:round/>
            <a:headEnd len="med" w="med" type="none"/>
            <a:tailEnd len="med" w="med" type="triangle"/>
          </a:ln>
        </p:spPr>
      </p:cxnSp>
      <p:cxnSp>
        <p:nvCxnSpPr>
          <p:cNvPr id="3812" name="Google Shape;3812;p93"/>
          <p:cNvCxnSpPr>
            <a:stCxn id="3813" idx="3"/>
          </p:cNvCxnSpPr>
          <p:nvPr/>
        </p:nvCxnSpPr>
        <p:spPr>
          <a:xfrm>
            <a:off x="5467475" y="1899625"/>
            <a:ext cx="685800" cy="189600"/>
          </a:xfrm>
          <a:prstGeom prst="straightConnector1">
            <a:avLst/>
          </a:prstGeom>
          <a:noFill/>
          <a:ln cap="flat" cmpd="sng" w="9525">
            <a:solidFill>
              <a:schemeClr val="dk2"/>
            </a:solidFill>
            <a:prstDash val="solid"/>
            <a:round/>
            <a:headEnd len="med" w="med" type="none"/>
            <a:tailEnd len="med" w="med" type="triangle"/>
          </a:ln>
        </p:spPr>
      </p:cxnSp>
      <p:sp>
        <p:nvSpPr>
          <p:cNvPr id="3814" name="Google Shape;3814;p93"/>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815" name="Google Shape;3815;p93"/>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816" name="Google Shape;3816;p9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3"/>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818" name="Google Shape;3818;p93"/>
          <p:cNvGrpSpPr/>
          <p:nvPr/>
        </p:nvGrpSpPr>
        <p:grpSpPr>
          <a:xfrm>
            <a:off x="350288" y="1438582"/>
            <a:ext cx="363752" cy="353113"/>
            <a:chOff x="5314188" y="3350032"/>
            <a:chExt cx="363752" cy="353113"/>
          </a:xfrm>
        </p:grpSpPr>
        <p:sp>
          <p:nvSpPr>
            <p:cNvPr id="3819" name="Google Shape;3819;p9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93"/>
          <p:cNvGrpSpPr/>
          <p:nvPr/>
        </p:nvGrpSpPr>
        <p:grpSpPr>
          <a:xfrm>
            <a:off x="348592" y="1008455"/>
            <a:ext cx="367161" cy="287523"/>
            <a:chOff x="4878379" y="2473892"/>
            <a:chExt cx="367161" cy="287523"/>
          </a:xfrm>
        </p:grpSpPr>
        <p:sp>
          <p:nvSpPr>
            <p:cNvPr id="3822" name="Google Shape;3822;p9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93"/>
          <p:cNvGrpSpPr/>
          <p:nvPr/>
        </p:nvGrpSpPr>
        <p:grpSpPr>
          <a:xfrm>
            <a:off x="348008" y="3957867"/>
            <a:ext cx="368308" cy="367033"/>
            <a:chOff x="7100170" y="1500117"/>
            <a:chExt cx="368308" cy="367033"/>
          </a:xfrm>
        </p:grpSpPr>
        <p:sp>
          <p:nvSpPr>
            <p:cNvPr id="3828" name="Google Shape;3828;p9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93"/>
          <p:cNvGrpSpPr/>
          <p:nvPr/>
        </p:nvGrpSpPr>
        <p:grpSpPr>
          <a:xfrm>
            <a:off x="344419" y="2490873"/>
            <a:ext cx="375507" cy="367925"/>
            <a:chOff x="6657194" y="2434073"/>
            <a:chExt cx="375507" cy="367925"/>
          </a:xfrm>
        </p:grpSpPr>
        <p:sp>
          <p:nvSpPr>
            <p:cNvPr id="3842" name="Google Shape;3842;p9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93"/>
          <p:cNvGrpSpPr/>
          <p:nvPr/>
        </p:nvGrpSpPr>
        <p:grpSpPr>
          <a:xfrm>
            <a:off x="348211" y="1934306"/>
            <a:ext cx="367925" cy="367161"/>
            <a:chOff x="5756399" y="2434456"/>
            <a:chExt cx="367925" cy="367161"/>
          </a:xfrm>
        </p:grpSpPr>
        <p:sp>
          <p:nvSpPr>
            <p:cNvPr id="3846" name="Google Shape;3846;p9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93"/>
          <p:cNvGrpSpPr/>
          <p:nvPr/>
        </p:nvGrpSpPr>
        <p:grpSpPr>
          <a:xfrm>
            <a:off x="345356" y="3017323"/>
            <a:ext cx="373627" cy="367925"/>
            <a:chOff x="7964906" y="2434073"/>
            <a:chExt cx="373627" cy="367925"/>
          </a:xfrm>
        </p:grpSpPr>
        <p:sp>
          <p:nvSpPr>
            <p:cNvPr id="3854" name="Google Shape;3854;p9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93"/>
          <p:cNvGrpSpPr/>
          <p:nvPr/>
        </p:nvGrpSpPr>
        <p:grpSpPr>
          <a:xfrm>
            <a:off x="373062" y="3493825"/>
            <a:ext cx="318231" cy="355470"/>
            <a:chOff x="6219124" y="2902788"/>
            <a:chExt cx="318231" cy="355470"/>
          </a:xfrm>
        </p:grpSpPr>
        <p:sp>
          <p:nvSpPr>
            <p:cNvPr id="3857" name="Google Shape;3857;p9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0" name="Google Shape;3860;p93"/>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4" name="Shape 3864"/>
        <p:cNvGrpSpPr/>
        <p:nvPr/>
      </p:nvGrpSpPr>
      <p:grpSpPr>
        <a:xfrm>
          <a:off x="0" y="0"/>
          <a:ext cx="0" cy="0"/>
          <a:chOff x="0" y="0"/>
          <a:chExt cx="0" cy="0"/>
        </a:xfrm>
      </p:grpSpPr>
      <p:pic>
        <p:nvPicPr>
          <p:cNvPr id="3865" name="Google Shape;3865;p94"/>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3866" name="Google Shape;386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867" name="Google Shape;3867;p94"/>
          <p:cNvGraphicFramePr/>
          <p:nvPr/>
        </p:nvGraphicFramePr>
        <p:xfrm>
          <a:off x="2437338" y="1170113"/>
          <a:ext cx="3000000" cy="3000000"/>
        </p:xfrm>
        <a:graphic>
          <a:graphicData uri="http://schemas.openxmlformats.org/drawingml/2006/table">
            <a:tbl>
              <a:tblPr>
                <a:noFill/>
                <a:tableStyleId>{D3153DD8-DF1F-45E0-A6DB-73256EDF610A}</a:tableStyleId>
              </a:tblPr>
              <a:tblGrid>
                <a:gridCol w="1264150"/>
                <a:gridCol w="3005175"/>
              </a:tblGrid>
              <a:tr h="634775">
                <a:tc>
                  <a:txBody>
                    <a:bodyPr/>
                    <a:lstStyle/>
                    <a:p>
                      <a:pPr indent="0" lvl="0" marL="0" rtl="0" algn="l">
                        <a:lnSpc>
                          <a:spcPct val="100000"/>
                        </a:lnSpc>
                        <a:spcBef>
                          <a:spcPts val="0"/>
                        </a:spcBef>
                        <a:spcAft>
                          <a:spcPts val="0"/>
                        </a:spcAft>
                        <a:buNone/>
                      </a:pPr>
                      <a:r>
                        <a:rPr b="1" lang="en" sz="1200">
                          <a:solidFill>
                            <a:schemeClr val="dk1"/>
                          </a:solidFill>
                          <a:latin typeface="Roboto"/>
                          <a:ea typeface="Roboto"/>
                          <a:cs typeface="Roboto"/>
                          <a:sym typeface="Roboto"/>
                        </a:rPr>
                        <a:t>Model Architecture</a:t>
                      </a:r>
                      <a:endParaRPr b="1" sz="12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lang="en" sz="1200">
                          <a:solidFill>
                            <a:schemeClr val="dk1"/>
                          </a:solidFill>
                          <a:latin typeface="Assistant Medium"/>
                          <a:ea typeface="Assistant Medium"/>
                          <a:cs typeface="Assistant Medium"/>
                          <a:sym typeface="Assistant Medium"/>
                        </a:rPr>
                        <a:t>Sequential</a:t>
                      </a:r>
                      <a:endParaRPr sz="1200">
                        <a:solidFill>
                          <a:schemeClr val="dk1"/>
                        </a:solidFill>
                        <a:latin typeface="Assistant Medium"/>
                        <a:ea typeface="Assistant Medium"/>
                        <a:cs typeface="Assistant Medium"/>
                        <a:sym typeface="Assistant Medium"/>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634775">
                <a:tc>
                  <a:txBody>
                    <a:bodyPr/>
                    <a:lstStyle/>
                    <a:p>
                      <a:pPr indent="0" lvl="0" marL="0" rtl="0" algn="l">
                        <a:lnSpc>
                          <a:spcPct val="100000"/>
                        </a:lnSpc>
                        <a:spcBef>
                          <a:spcPts val="0"/>
                        </a:spcBef>
                        <a:spcAft>
                          <a:spcPts val="0"/>
                        </a:spcAft>
                        <a:buNone/>
                      </a:pPr>
                      <a:r>
                        <a:rPr b="1" lang="en" sz="1200">
                          <a:solidFill>
                            <a:schemeClr val="dk2"/>
                          </a:solidFill>
                          <a:latin typeface="Assistant"/>
                          <a:ea typeface="Assistant"/>
                          <a:cs typeface="Assistant"/>
                          <a:sym typeface="Assistant"/>
                        </a:rPr>
                        <a:t>No. of layers</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lang="en" sz="1200">
                          <a:solidFill>
                            <a:schemeClr val="dk2"/>
                          </a:solidFill>
                          <a:latin typeface="Assistant"/>
                          <a:ea typeface="Assistant"/>
                          <a:cs typeface="Assistant"/>
                          <a:sym typeface="Assistant"/>
                        </a:rPr>
                        <a:t>9</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34775">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Total parameters</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7,466,177</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34775">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Optimizer</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Adam (Learning rate 0.001)</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34775">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Loss function</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Binary Cross-entropy</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34775">
                <a:tc>
                  <a:txBody>
                    <a:bodyPr/>
                    <a:lstStyle/>
                    <a:p>
                      <a:pPr indent="0" lvl="0" marL="0" rtl="0" algn="l">
                        <a:spcBef>
                          <a:spcPts val="0"/>
                        </a:spcBef>
                        <a:spcAft>
                          <a:spcPts val="0"/>
                        </a:spcAft>
                        <a:buNone/>
                      </a:pPr>
                      <a:r>
                        <a:rPr b="1" lang="en" sz="1200">
                          <a:solidFill>
                            <a:schemeClr val="dk2"/>
                          </a:solidFill>
                          <a:latin typeface="Assistant"/>
                          <a:ea typeface="Assistant"/>
                          <a:cs typeface="Assistant"/>
                          <a:sym typeface="Assistant"/>
                        </a:rPr>
                        <a:t>Metrics</a:t>
                      </a:r>
                      <a:endParaRPr b="1"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2"/>
                          </a:solidFill>
                          <a:latin typeface="Assistant"/>
                          <a:ea typeface="Assistant"/>
                          <a:cs typeface="Assistant"/>
                          <a:sym typeface="Assistant"/>
                        </a:rPr>
                        <a:t>Sensitivity</a:t>
                      </a:r>
                      <a:endParaRPr sz="1200">
                        <a:solidFill>
                          <a:schemeClr val="dk2"/>
                        </a:solidFill>
                        <a:latin typeface="Assistant"/>
                        <a:ea typeface="Assistant"/>
                        <a:cs typeface="Assistant"/>
                        <a:sym typeface="Assistan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868" name="Google Shape;3868;p94"/>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869" name="Google Shape;3869;p94"/>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870" name="Google Shape;3870;p9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4"/>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872" name="Google Shape;3872;p94"/>
          <p:cNvGrpSpPr/>
          <p:nvPr/>
        </p:nvGrpSpPr>
        <p:grpSpPr>
          <a:xfrm>
            <a:off x="350288" y="1438582"/>
            <a:ext cx="363752" cy="353113"/>
            <a:chOff x="5314188" y="3350032"/>
            <a:chExt cx="363752" cy="353113"/>
          </a:xfrm>
        </p:grpSpPr>
        <p:sp>
          <p:nvSpPr>
            <p:cNvPr id="3873" name="Google Shape;3873;p9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94"/>
          <p:cNvGrpSpPr/>
          <p:nvPr/>
        </p:nvGrpSpPr>
        <p:grpSpPr>
          <a:xfrm>
            <a:off x="348592" y="1008455"/>
            <a:ext cx="367161" cy="287523"/>
            <a:chOff x="4878379" y="2473892"/>
            <a:chExt cx="367161" cy="287523"/>
          </a:xfrm>
        </p:grpSpPr>
        <p:sp>
          <p:nvSpPr>
            <p:cNvPr id="3876" name="Google Shape;3876;p9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94"/>
          <p:cNvGrpSpPr/>
          <p:nvPr/>
        </p:nvGrpSpPr>
        <p:grpSpPr>
          <a:xfrm>
            <a:off x="348008" y="3957867"/>
            <a:ext cx="368308" cy="367033"/>
            <a:chOff x="7100170" y="1500117"/>
            <a:chExt cx="368308" cy="367033"/>
          </a:xfrm>
        </p:grpSpPr>
        <p:sp>
          <p:nvSpPr>
            <p:cNvPr id="3882" name="Google Shape;3882;p9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94"/>
          <p:cNvGrpSpPr/>
          <p:nvPr/>
        </p:nvGrpSpPr>
        <p:grpSpPr>
          <a:xfrm>
            <a:off x="344419" y="2490873"/>
            <a:ext cx="375507" cy="367925"/>
            <a:chOff x="6657194" y="2434073"/>
            <a:chExt cx="375507" cy="367925"/>
          </a:xfrm>
        </p:grpSpPr>
        <p:sp>
          <p:nvSpPr>
            <p:cNvPr id="3896" name="Google Shape;3896;p9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94"/>
          <p:cNvGrpSpPr/>
          <p:nvPr/>
        </p:nvGrpSpPr>
        <p:grpSpPr>
          <a:xfrm>
            <a:off x="348211" y="1934306"/>
            <a:ext cx="367925" cy="367161"/>
            <a:chOff x="5756399" y="2434456"/>
            <a:chExt cx="367925" cy="367161"/>
          </a:xfrm>
        </p:grpSpPr>
        <p:sp>
          <p:nvSpPr>
            <p:cNvPr id="3900" name="Google Shape;3900;p9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94"/>
          <p:cNvGrpSpPr/>
          <p:nvPr/>
        </p:nvGrpSpPr>
        <p:grpSpPr>
          <a:xfrm>
            <a:off x="345356" y="3017323"/>
            <a:ext cx="373627" cy="367925"/>
            <a:chOff x="7964906" y="2434073"/>
            <a:chExt cx="373627" cy="367925"/>
          </a:xfrm>
        </p:grpSpPr>
        <p:sp>
          <p:nvSpPr>
            <p:cNvPr id="3908" name="Google Shape;3908;p9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94"/>
          <p:cNvGrpSpPr/>
          <p:nvPr/>
        </p:nvGrpSpPr>
        <p:grpSpPr>
          <a:xfrm>
            <a:off x="373062" y="3493825"/>
            <a:ext cx="318231" cy="355470"/>
            <a:chOff x="6219124" y="2902788"/>
            <a:chExt cx="318231" cy="355470"/>
          </a:xfrm>
        </p:grpSpPr>
        <p:sp>
          <p:nvSpPr>
            <p:cNvPr id="3911" name="Google Shape;3911;p9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94"/>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Model Training</a:t>
            </a:r>
            <a:endParaRPr sz="2400">
              <a:solidFill>
                <a:srgbClr val="FFFFFF"/>
              </a:solidFill>
            </a:endParaRPr>
          </a:p>
        </p:txBody>
      </p:sp>
      <p:sp>
        <p:nvSpPr>
          <p:cNvPr id="3915" name="Google Shape;3915;p94"/>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95"/>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Model Score</a:t>
            </a:r>
            <a:endParaRPr sz="2400">
              <a:solidFill>
                <a:srgbClr val="FFFFFF"/>
              </a:solidFill>
            </a:endParaRPr>
          </a:p>
        </p:txBody>
      </p:sp>
      <p:sp>
        <p:nvSpPr>
          <p:cNvPr id="3921" name="Google Shape;3921;p95"/>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922" name="Google Shape;3922;p95"/>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923" name="Google Shape;3923;p9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5"/>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3925" name="Google Shape;3925;p95"/>
          <p:cNvGrpSpPr/>
          <p:nvPr/>
        </p:nvGrpSpPr>
        <p:grpSpPr>
          <a:xfrm>
            <a:off x="350288" y="1438582"/>
            <a:ext cx="363752" cy="353113"/>
            <a:chOff x="5314188" y="3350032"/>
            <a:chExt cx="363752" cy="353113"/>
          </a:xfrm>
        </p:grpSpPr>
        <p:sp>
          <p:nvSpPr>
            <p:cNvPr id="3926" name="Google Shape;3926;p9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95"/>
          <p:cNvGrpSpPr/>
          <p:nvPr/>
        </p:nvGrpSpPr>
        <p:grpSpPr>
          <a:xfrm>
            <a:off x="348592" y="1008455"/>
            <a:ext cx="367161" cy="287523"/>
            <a:chOff x="4878379" y="2473892"/>
            <a:chExt cx="367161" cy="287523"/>
          </a:xfrm>
        </p:grpSpPr>
        <p:sp>
          <p:nvSpPr>
            <p:cNvPr id="3929" name="Google Shape;3929;p9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95"/>
          <p:cNvGrpSpPr/>
          <p:nvPr/>
        </p:nvGrpSpPr>
        <p:grpSpPr>
          <a:xfrm>
            <a:off x="348008" y="3957867"/>
            <a:ext cx="368308" cy="367033"/>
            <a:chOff x="7100170" y="1500117"/>
            <a:chExt cx="368308" cy="367033"/>
          </a:xfrm>
        </p:grpSpPr>
        <p:sp>
          <p:nvSpPr>
            <p:cNvPr id="3935" name="Google Shape;3935;p9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95"/>
          <p:cNvGrpSpPr/>
          <p:nvPr/>
        </p:nvGrpSpPr>
        <p:grpSpPr>
          <a:xfrm>
            <a:off x="344419" y="2490873"/>
            <a:ext cx="375507" cy="367925"/>
            <a:chOff x="6657194" y="2434073"/>
            <a:chExt cx="375507" cy="367925"/>
          </a:xfrm>
        </p:grpSpPr>
        <p:sp>
          <p:nvSpPr>
            <p:cNvPr id="3949" name="Google Shape;3949;p9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95"/>
          <p:cNvGrpSpPr/>
          <p:nvPr/>
        </p:nvGrpSpPr>
        <p:grpSpPr>
          <a:xfrm>
            <a:off x="348211" y="1934306"/>
            <a:ext cx="367925" cy="367161"/>
            <a:chOff x="5756399" y="2434456"/>
            <a:chExt cx="367925" cy="367161"/>
          </a:xfrm>
        </p:grpSpPr>
        <p:sp>
          <p:nvSpPr>
            <p:cNvPr id="3953" name="Google Shape;3953;p9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95"/>
          <p:cNvGrpSpPr/>
          <p:nvPr/>
        </p:nvGrpSpPr>
        <p:grpSpPr>
          <a:xfrm>
            <a:off x="345356" y="3017323"/>
            <a:ext cx="373627" cy="367925"/>
            <a:chOff x="7964906" y="2434073"/>
            <a:chExt cx="373627" cy="367925"/>
          </a:xfrm>
        </p:grpSpPr>
        <p:sp>
          <p:nvSpPr>
            <p:cNvPr id="3961" name="Google Shape;3961;p9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95"/>
          <p:cNvGrpSpPr/>
          <p:nvPr/>
        </p:nvGrpSpPr>
        <p:grpSpPr>
          <a:xfrm>
            <a:off x="373062" y="3493825"/>
            <a:ext cx="318231" cy="355470"/>
            <a:chOff x="6219124" y="2902788"/>
            <a:chExt cx="318231" cy="355470"/>
          </a:xfrm>
        </p:grpSpPr>
        <p:sp>
          <p:nvSpPr>
            <p:cNvPr id="3964" name="Google Shape;3964;p9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7" name="Google Shape;3967;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968" name="Google Shape;3968;p95"/>
          <p:cNvCxnSpPr>
            <a:stCxn id="3969" idx="2"/>
            <a:endCxn id="3970" idx="0"/>
          </p:cNvCxnSpPr>
          <p:nvPr/>
        </p:nvCxnSpPr>
        <p:spPr>
          <a:xfrm flipH="1" rot="-5400000">
            <a:off x="5549088" y="1185300"/>
            <a:ext cx="647700" cy="17703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3971" name="Google Shape;3971;p95"/>
          <p:cNvCxnSpPr>
            <a:stCxn id="3972" idx="0"/>
            <a:endCxn id="3969" idx="2"/>
          </p:cNvCxnSpPr>
          <p:nvPr/>
        </p:nvCxnSpPr>
        <p:spPr>
          <a:xfrm rot="-5400000">
            <a:off x="3778800" y="1185400"/>
            <a:ext cx="647700" cy="1770300"/>
          </a:xfrm>
          <a:prstGeom prst="bentConnector3">
            <a:avLst>
              <a:gd fmla="val 50008" name="adj1"/>
            </a:avLst>
          </a:prstGeom>
          <a:noFill/>
          <a:ln cap="flat" cmpd="sng" w="19050">
            <a:solidFill>
              <a:srgbClr val="C2C2C2"/>
            </a:solidFill>
            <a:prstDash val="solid"/>
            <a:miter lim="8000"/>
            <a:headEnd len="sm" w="sm" type="none"/>
            <a:tailEnd len="sm" w="sm" type="none"/>
          </a:ln>
        </p:spPr>
      </p:cxnSp>
      <p:sp>
        <p:nvSpPr>
          <p:cNvPr id="3969" name="Google Shape;3969;p95"/>
          <p:cNvSpPr txBox="1"/>
          <p:nvPr/>
        </p:nvSpPr>
        <p:spPr>
          <a:xfrm>
            <a:off x="4217538" y="1380300"/>
            <a:ext cx="1540500" cy="36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Model Scores</a:t>
            </a:r>
            <a:endParaRPr b="1" sz="1200">
              <a:solidFill>
                <a:schemeClr val="lt1"/>
              </a:solidFill>
              <a:latin typeface="Roboto"/>
              <a:ea typeface="Roboto"/>
              <a:cs typeface="Roboto"/>
              <a:sym typeface="Roboto"/>
            </a:endParaRPr>
          </a:p>
        </p:txBody>
      </p:sp>
      <p:sp>
        <p:nvSpPr>
          <p:cNvPr id="3972" name="Google Shape;3972;p95"/>
          <p:cNvSpPr txBox="1"/>
          <p:nvPr/>
        </p:nvSpPr>
        <p:spPr>
          <a:xfrm>
            <a:off x="2448450" y="2394400"/>
            <a:ext cx="1538100" cy="487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Sensitivity</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0.9615</a:t>
            </a:r>
            <a:endParaRPr>
              <a:solidFill>
                <a:schemeClr val="lt1"/>
              </a:solidFill>
              <a:latin typeface="Roboto"/>
              <a:ea typeface="Roboto"/>
              <a:cs typeface="Roboto"/>
              <a:sym typeface="Roboto"/>
            </a:endParaRPr>
          </a:p>
        </p:txBody>
      </p:sp>
      <p:sp>
        <p:nvSpPr>
          <p:cNvPr id="3970" name="Google Shape;3970;p95"/>
          <p:cNvSpPr txBox="1"/>
          <p:nvPr/>
        </p:nvSpPr>
        <p:spPr>
          <a:xfrm>
            <a:off x="5989050" y="2394400"/>
            <a:ext cx="1538100" cy="522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Accuracy</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0.9428</a:t>
            </a:r>
            <a:endParaRPr>
              <a:solidFill>
                <a:schemeClr val="lt1"/>
              </a:solidFill>
              <a:latin typeface="Roboto"/>
              <a:ea typeface="Roboto"/>
              <a:cs typeface="Roboto"/>
              <a:sym typeface="Roboto"/>
            </a:endParaRPr>
          </a:p>
        </p:txBody>
      </p:sp>
      <p:pic>
        <p:nvPicPr>
          <p:cNvPr id="3973" name="Google Shape;3973;p95"/>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3974" name="Google Shape;3974;p95"/>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3975" name="Google Shape;3975;p95"/>
          <p:cNvSpPr/>
          <p:nvPr/>
        </p:nvSpPr>
        <p:spPr>
          <a:xfrm>
            <a:off x="5285795" y="4501248"/>
            <a:ext cx="383088" cy="286472"/>
          </a:xfrm>
          <a:custGeom>
            <a:rect b="b" l="l" r="r" t="t"/>
            <a:pathLst>
              <a:path extrusionOk="0" h="8993" w="12026">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95"/>
          <p:cNvGrpSpPr/>
          <p:nvPr/>
        </p:nvGrpSpPr>
        <p:grpSpPr>
          <a:xfrm>
            <a:off x="3401088" y="4475332"/>
            <a:ext cx="363752" cy="353113"/>
            <a:chOff x="5314188" y="3350032"/>
            <a:chExt cx="363752" cy="353113"/>
          </a:xfrm>
        </p:grpSpPr>
        <p:sp>
          <p:nvSpPr>
            <p:cNvPr id="3977" name="Google Shape;3977;p9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95"/>
          <p:cNvGrpSpPr/>
          <p:nvPr/>
        </p:nvGrpSpPr>
        <p:grpSpPr>
          <a:xfrm>
            <a:off x="2856804" y="4547942"/>
            <a:ext cx="367161" cy="287523"/>
            <a:chOff x="4878379" y="2473892"/>
            <a:chExt cx="367161" cy="287523"/>
          </a:xfrm>
        </p:grpSpPr>
        <p:sp>
          <p:nvSpPr>
            <p:cNvPr id="3980" name="Google Shape;3980;p9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95"/>
          <p:cNvGrpSpPr/>
          <p:nvPr/>
        </p:nvGrpSpPr>
        <p:grpSpPr>
          <a:xfrm>
            <a:off x="5780070" y="4460967"/>
            <a:ext cx="368308" cy="367033"/>
            <a:chOff x="7100170" y="1500117"/>
            <a:chExt cx="368308" cy="367033"/>
          </a:xfrm>
        </p:grpSpPr>
        <p:sp>
          <p:nvSpPr>
            <p:cNvPr id="3986" name="Google Shape;3986;p9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95"/>
          <p:cNvGrpSpPr/>
          <p:nvPr/>
        </p:nvGrpSpPr>
        <p:grpSpPr>
          <a:xfrm>
            <a:off x="4314269" y="4460523"/>
            <a:ext cx="375507" cy="367925"/>
            <a:chOff x="6657194" y="2434073"/>
            <a:chExt cx="375507" cy="367925"/>
          </a:xfrm>
        </p:grpSpPr>
        <p:sp>
          <p:nvSpPr>
            <p:cNvPr id="4000" name="Google Shape;4000;p9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95"/>
          <p:cNvGrpSpPr/>
          <p:nvPr/>
        </p:nvGrpSpPr>
        <p:grpSpPr>
          <a:xfrm>
            <a:off x="3835149" y="4468306"/>
            <a:ext cx="367925" cy="367161"/>
            <a:chOff x="5756399" y="2434456"/>
            <a:chExt cx="367925" cy="367161"/>
          </a:xfrm>
        </p:grpSpPr>
        <p:sp>
          <p:nvSpPr>
            <p:cNvPr id="4004" name="Google Shape;4004;p9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95"/>
          <p:cNvGrpSpPr/>
          <p:nvPr/>
        </p:nvGrpSpPr>
        <p:grpSpPr>
          <a:xfrm>
            <a:off x="4800981" y="4460523"/>
            <a:ext cx="373627" cy="367925"/>
            <a:chOff x="7964906" y="2434073"/>
            <a:chExt cx="373627" cy="367925"/>
          </a:xfrm>
        </p:grpSpPr>
        <p:sp>
          <p:nvSpPr>
            <p:cNvPr id="4012" name="Google Shape;4012;p9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4" name="Google Shape;4014;p95"/>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pic>
        <p:nvPicPr>
          <p:cNvPr id="4019" name="Google Shape;4019;p96"/>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4020" name="Google Shape;4020;p96"/>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Loss over training epochs</a:t>
            </a:r>
            <a:endParaRPr sz="2400">
              <a:solidFill>
                <a:srgbClr val="FFFFFF"/>
              </a:solidFill>
            </a:endParaRPr>
          </a:p>
        </p:txBody>
      </p:sp>
      <p:pic>
        <p:nvPicPr>
          <p:cNvPr id="4021" name="Google Shape;4021;p96"/>
          <p:cNvPicPr preferRelativeResize="0"/>
          <p:nvPr/>
        </p:nvPicPr>
        <p:blipFill>
          <a:blip r:embed="rId4">
            <a:alphaModFix/>
          </a:blip>
          <a:stretch>
            <a:fillRect/>
          </a:stretch>
        </p:blipFill>
        <p:spPr>
          <a:xfrm>
            <a:off x="2173013" y="951250"/>
            <a:ext cx="5388625" cy="4080700"/>
          </a:xfrm>
          <a:prstGeom prst="rect">
            <a:avLst/>
          </a:prstGeom>
          <a:noFill/>
          <a:ln>
            <a:noFill/>
          </a:ln>
        </p:spPr>
      </p:pic>
      <p:sp>
        <p:nvSpPr>
          <p:cNvPr id="4022" name="Google Shape;4022;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3" name="Google Shape;4023;p96"/>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024" name="Google Shape;4024;p96"/>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025" name="Google Shape;4025;p9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6"/>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027" name="Google Shape;4027;p96"/>
          <p:cNvGrpSpPr/>
          <p:nvPr/>
        </p:nvGrpSpPr>
        <p:grpSpPr>
          <a:xfrm>
            <a:off x="350288" y="1438582"/>
            <a:ext cx="363752" cy="353113"/>
            <a:chOff x="5314188" y="3350032"/>
            <a:chExt cx="363752" cy="353113"/>
          </a:xfrm>
        </p:grpSpPr>
        <p:sp>
          <p:nvSpPr>
            <p:cNvPr id="4028" name="Google Shape;4028;p9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96"/>
          <p:cNvGrpSpPr/>
          <p:nvPr/>
        </p:nvGrpSpPr>
        <p:grpSpPr>
          <a:xfrm>
            <a:off x="348592" y="1008455"/>
            <a:ext cx="367161" cy="287523"/>
            <a:chOff x="4878379" y="2473892"/>
            <a:chExt cx="367161" cy="287523"/>
          </a:xfrm>
        </p:grpSpPr>
        <p:sp>
          <p:nvSpPr>
            <p:cNvPr id="4031" name="Google Shape;4031;p9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96"/>
          <p:cNvGrpSpPr/>
          <p:nvPr/>
        </p:nvGrpSpPr>
        <p:grpSpPr>
          <a:xfrm>
            <a:off x="348008" y="3957867"/>
            <a:ext cx="368308" cy="367033"/>
            <a:chOff x="7100170" y="1500117"/>
            <a:chExt cx="368308" cy="367033"/>
          </a:xfrm>
        </p:grpSpPr>
        <p:sp>
          <p:nvSpPr>
            <p:cNvPr id="4037" name="Google Shape;4037;p9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96"/>
          <p:cNvGrpSpPr/>
          <p:nvPr/>
        </p:nvGrpSpPr>
        <p:grpSpPr>
          <a:xfrm>
            <a:off x="344419" y="2490873"/>
            <a:ext cx="375507" cy="367925"/>
            <a:chOff x="6657194" y="2434073"/>
            <a:chExt cx="375507" cy="367925"/>
          </a:xfrm>
        </p:grpSpPr>
        <p:sp>
          <p:nvSpPr>
            <p:cNvPr id="4051" name="Google Shape;4051;p9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96"/>
          <p:cNvGrpSpPr/>
          <p:nvPr/>
        </p:nvGrpSpPr>
        <p:grpSpPr>
          <a:xfrm>
            <a:off x="348211" y="1934306"/>
            <a:ext cx="367925" cy="367161"/>
            <a:chOff x="5756399" y="2434456"/>
            <a:chExt cx="367925" cy="367161"/>
          </a:xfrm>
        </p:grpSpPr>
        <p:sp>
          <p:nvSpPr>
            <p:cNvPr id="4055" name="Google Shape;4055;p9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96"/>
          <p:cNvGrpSpPr/>
          <p:nvPr/>
        </p:nvGrpSpPr>
        <p:grpSpPr>
          <a:xfrm>
            <a:off x="345356" y="3017323"/>
            <a:ext cx="373627" cy="367925"/>
            <a:chOff x="7964906" y="2434073"/>
            <a:chExt cx="373627" cy="367925"/>
          </a:xfrm>
        </p:grpSpPr>
        <p:sp>
          <p:nvSpPr>
            <p:cNvPr id="4063" name="Google Shape;4063;p9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96"/>
          <p:cNvGrpSpPr/>
          <p:nvPr/>
        </p:nvGrpSpPr>
        <p:grpSpPr>
          <a:xfrm>
            <a:off x="373062" y="3493825"/>
            <a:ext cx="318231" cy="355470"/>
            <a:chOff x="6219124" y="2902788"/>
            <a:chExt cx="318231" cy="355470"/>
          </a:xfrm>
        </p:grpSpPr>
        <p:sp>
          <p:nvSpPr>
            <p:cNvPr id="4066" name="Google Shape;4066;p9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9" name="Google Shape;4069;p96"/>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pic>
        <p:nvPicPr>
          <p:cNvPr id="4074" name="Google Shape;4074;p97"/>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4075" name="Google Shape;4075;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76" name="Google Shape;4076;p97"/>
          <p:cNvPicPr preferRelativeResize="0"/>
          <p:nvPr/>
        </p:nvPicPr>
        <p:blipFill>
          <a:blip r:embed="rId4">
            <a:alphaModFix/>
          </a:blip>
          <a:stretch>
            <a:fillRect/>
          </a:stretch>
        </p:blipFill>
        <p:spPr>
          <a:xfrm>
            <a:off x="2241675" y="992925"/>
            <a:ext cx="5270250" cy="3991075"/>
          </a:xfrm>
          <a:prstGeom prst="rect">
            <a:avLst/>
          </a:prstGeom>
          <a:noFill/>
          <a:ln>
            <a:noFill/>
          </a:ln>
        </p:spPr>
      </p:pic>
      <p:sp>
        <p:nvSpPr>
          <p:cNvPr id="4077" name="Google Shape;4077;p97"/>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078" name="Google Shape;4078;p9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079" name="Google Shape;4079;p9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7"/>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081" name="Google Shape;4081;p97"/>
          <p:cNvGrpSpPr/>
          <p:nvPr/>
        </p:nvGrpSpPr>
        <p:grpSpPr>
          <a:xfrm>
            <a:off x="350288" y="1438582"/>
            <a:ext cx="363752" cy="353113"/>
            <a:chOff x="5314188" y="3350032"/>
            <a:chExt cx="363752" cy="353113"/>
          </a:xfrm>
        </p:grpSpPr>
        <p:sp>
          <p:nvSpPr>
            <p:cNvPr id="4082" name="Google Shape;4082;p9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97"/>
          <p:cNvGrpSpPr/>
          <p:nvPr/>
        </p:nvGrpSpPr>
        <p:grpSpPr>
          <a:xfrm>
            <a:off x="348592" y="1008455"/>
            <a:ext cx="367161" cy="287523"/>
            <a:chOff x="4878379" y="2473892"/>
            <a:chExt cx="367161" cy="287523"/>
          </a:xfrm>
        </p:grpSpPr>
        <p:sp>
          <p:nvSpPr>
            <p:cNvPr id="4085" name="Google Shape;4085;p9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97"/>
          <p:cNvGrpSpPr/>
          <p:nvPr/>
        </p:nvGrpSpPr>
        <p:grpSpPr>
          <a:xfrm>
            <a:off x="348008" y="3957867"/>
            <a:ext cx="368308" cy="367033"/>
            <a:chOff x="7100170" y="1500117"/>
            <a:chExt cx="368308" cy="367033"/>
          </a:xfrm>
        </p:grpSpPr>
        <p:sp>
          <p:nvSpPr>
            <p:cNvPr id="4091" name="Google Shape;4091;p9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97"/>
          <p:cNvGrpSpPr/>
          <p:nvPr/>
        </p:nvGrpSpPr>
        <p:grpSpPr>
          <a:xfrm>
            <a:off x="344419" y="2490873"/>
            <a:ext cx="375507" cy="367925"/>
            <a:chOff x="6657194" y="2434073"/>
            <a:chExt cx="375507" cy="367925"/>
          </a:xfrm>
        </p:grpSpPr>
        <p:sp>
          <p:nvSpPr>
            <p:cNvPr id="4105" name="Google Shape;4105;p9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97"/>
          <p:cNvGrpSpPr/>
          <p:nvPr/>
        </p:nvGrpSpPr>
        <p:grpSpPr>
          <a:xfrm>
            <a:off x="348211" y="1934306"/>
            <a:ext cx="367925" cy="367161"/>
            <a:chOff x="5756399" y="2434456"/>
            <a:chExt cx="367925" cy="367161"/>
          </a:xfrm>
        </p:grpSpPr>
        <p:sp>
          <p:nvSpPr>
            <p:cNvPr id="4109" name="Google Shape;4109;p9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97"/>
          <p:cNvGrpSpPr/>
          <p:nvPr/>
        </p:nvGrpSpPr>
        <p:grpSpPr>
          <a:xfrm>
            <a:off x="345356" y="3017323"/>
            <a:ext cx="373627" cy="367925"/>
            <a:chOff x="7964906" y="2434073"/>
            <a:chExt cx="373627" cy="367925"/>
          </a:xfrm>
        </p:grpSpPr>
        <p:sp>
          <p:nvSpPr>
            <p:cNvPr id="4117" name="Google Shape;4117;p9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97"/>
          <p:cNvGrpSpPr/>
          <p:nvPr/>
        </p:nvGrpSpPr>
        <p:grpSpPr>
          <a:xfrm>
            <a:off x="373062" y="3493825"/>
            <a:ext cx="318231" cy="355470"/>
            <a:chOff x="6219124" y="2902788"/>
            <a:chExt cx="318231" cy="355470"/>
          </a:xfrm>
        </p:grpSpPr>
        <p:sp>
          <p:nvSpPr>
            <p:cNvPr id="4120" name="Google Shape;4120;p9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97"/>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Recall over training epochs</a:t>
            </a:r>
            <a:endParaRPr sz="2400">
              <a:solidFill>
                <a:srgbClr val="FFFFFF"/>
              </a:solidFill>
            </a:endParaRPr>
          </a:p>
        </p:txBody>
      </p:sp>
      <p:sp>
        <p:nvSpPr>
          <p:cNvPr id="4124" name="Google Shape;4124;p97"/>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5"/>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538" name="Google Shape;538;p35"/>
          <p:cNvSpPr/>
          <p:nvPr/>
        </p:nvSpPr>
        <p:spPr>
          <a:xfrm>
            <a:off x="5285795" y="4501248"/>
            <a:ext cx="383088" cy="286472"/>
          </a:xfrm>
          <a:custGeom>
            <a:rect b="b" l="l" r="r" t="t"/>
            <a:pathLst>
              <a:path extrusionOk="0" h="8993" w="12026">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35"/>
          <p:cNvGrpSpPr/>
          <p:nvPr/>
        </p:nvGrpSpPr>
        <p:grpSpPr>
          <a:xfrm>
            <a:off x="3401088" y="4475332"/>
            <a:ext cx="363752" cy="353113"/>
            <a:chOff x="5314188" y="3350032"/>
            <a:chExt cx="363752" cy="353113"/>
          </a:xfrm>
        </p:grpSpPr>
        <p:sp>
          <p:nvSpPr>
            <p:cNvPr id="540" name="Google Shape;540;p3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5"/>
          <p:cNvGrpSpPr/>
          <p:nvPr/>
        </p:nvGrpSpPr>
        <p:grpSpPr>
          <a:xfrm>
            <a:off x="2856804" y="4547942"/>
            <a:ext cx="367161" cy="287523"/>
            <a:chOff x="4878379" y="2473892"/>
            <a:chExt cx="367161" cy="287523"/>
          </a:xfrm>
        </p:grpSpPr>
        <p:sp>
          <p:nvSpPr>
            <p:cNvPr id="543" name="Google Shape;543;p3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5"/>
          <p:cNvGrpSpPr/>
          <p:nvPr/>
        </p:nvGrpSpPr>
        <p:grpSpPr>
          <a:xfrm>
            <a:off x="5780070" y="4460967"/>
            <a:ext cx="368308" cy="367033"/>
            <a:chOff x="7100170" y="1500117"/>
            <a:chExt cx="368308" cy="367033"/>
          </a:xfrm>
        </p:grpSpPr>
        <p:sp>
          <p:nvSpPr>
            <p:cNvPr id="549" name="Google Shape;549;p3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5"/>
          <p:cNvGrpSpPr/>
          <p:nvPr/>
        </p:nvGrpSpPr>
        <p:grpSpPr>
          <a:xfrm>
            <a:off x="4314269" y="4460523"/>
            <a:ext cx="375507" cy="367925"/>
            <a:chOff x="6657194" y="2434073"/>
            <a:chExt cx="375507" cy="367925"/>
          </a:xfrm>
        </p:grpSpPr>
        <p:sp>
          <p:nvSpPr>
            <p:cNvPr id="563" name="Google Shape;563;p3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5"/>
          <p:cNvGrpSpPr/>
          <p:nvPr/>
        </p:nvGrpSpPr>
        <p:grpSpPr>
          <a:xfrm>
            <a:off x="3835149" y="4468306"/>
            <a:ext cx="367925" cy="367161"/>
            <a:chOff x="5756399" y="2434456"/>
            <a:chExt cx="367925" cy="367161"/>
          </a:xfrm>
        </p:grpSpPr>
        <p:sp>
          <p:nvSpPr>
            <p:cNvPr id="567" name="Google Shape;567;p3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5"/>
          <p:cNvGrpSpPr/>
          <p:nvPr/>
        </p:nvGrpSpPr>
        <p:grpSpPr>
          <a:xfrm>
            <a:off x="4800981" y="4460523"/>
            <a:ext cx="373627" cy="367925"/>
            <a:chOff x="7964906" y="2434073"/>
            <a:chExt cx="373627" cy="367925"/>
          </a:xfrm>
        </p:grpSpPr>
        <p:sp>
          <p:nvSpPr>
            <p:cNvPr id="575" name="Google Shape;575;p3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35"/>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578" name="Google Shape;578;p35"/>
          <p:cNvPicPr preferRelativeResize="0"/>
          <p:nvPr/>
        </p:nvPicPr>
        <p:blipFill rotWithShape="1">
          <a:blip r:embed="rId3">
            <a:alphaModFix/>
          </a:blip>
          <a:srcRect b="1545" l="903" r="874" t="1864"/>
          <a:stretch/>
        </p:blipFill>
        <p:spPr>
          <a:xfrm>
            <a:off x="-120675" y="0"/>
            <a:ext cx="9298452" cy="5143501"/>
          </a:xfrm>
          <a:prstGeom prst="rect">
            <a:avLst/>
          </a:prstGeom>
          <a:noFill/>
          <a:ln>
            <a:noFill/>
          </a:ln>
        </p:spPr>
      </p:pic>
      <p:sp>
        <p:nvSpPr>
          <p:cNvPr id="579" name="Google Shape;5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pic>
        <p:nvPicPr>
          <p:cNvPr id="4129" name="Google Shape;4129;p98"/>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4130" name="Google Shape;4130;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1" name="Google Shape;4131;p98"/>
          <p:cNvPicPr preferRelativeResize="0"/>
          <p:nvPr/>
        </p:nvPicPr>
        <p:blipFill>
          <a:blip r:embed="rId4">
            <a:alphaModFix/>
          </a:blip>
          <a:stretch>
            <a:fillRect/>
          </a:stretch>
        </p:blipFill>
        <p:spPr>
          <a:xfrm>
            <a:off x="2203949" y="990501"/>
            <a:ext cx="4888501" cy="3946125"/>
          </a:xfrm>
          <a:prstGeom prst="rect">
            <a:avLst/>
          </a:prstGeom>
          <a:noFill/>
          <a:ln>
            <a:noFill/>
          </a:ln>
        </p:spPr>
      </p:pic>
      <p:sp>
        <p:nvSpPr>
          <p:cNvPr id="4132" name="Google Shape;4132;p98"/>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133" name="Google Shape;4133;p98"/>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134" name="Google Shape;4134;p9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8"/>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136" name="Google Shape;4136;p98"/>
          <p:cNvGrpSpPr/>
          <p:nvPr/>
        </p:nvGrpSpPr>
        <p:grpSpPr>
          <a:xfrm>
            <a:off x="350288" y="1438582"/>
            <a:ext cx="363752" cy="353113"/>
            <a:chOff x="5314188" y="3350032"/>
            <a:chExt cx="363752" cy="353113"/>
          </a:xfrm>
        </p:grpSpPr>
        <p:sp>
          <p:nvSpPr>
            <p:cNvPr id="4137" name="Google Shape;4137;p9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98"/>
          <p:cNvGrpSpPr/>
          <p:nvPr/>
        </p:nvGrpSpPr>
        <p:grpSpPr>
          <a:xfrm>
            <a:off x="348592" y="1008455"/>
            <a:ext cx="367161" cy="287523"/>
            <a:chOff x="4878379" y="2473892"/>
            <a:chExt cx="367161" cy="287523"/>
          </a:xfrm>
        </p:grpSpPr>
        <p:sp>
          <p:nvSpPr>
            <p:cNvPr id="4140" name="Google Shape;4140;p9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98"/>
          <p:cNvGrpSpPr/>
          <p:nvPr/>
        </p:nvGrpSpPr>
        <p:grpSpPr>
          <a:xfrm>
            <a:off x="348008" y="3957867"/>
            <a:ext cx="368308" cy="367033"/>
            <a:chOff x="7100170" y="1500117"/>
            <a:chExt cx="368308" cy="367033"/>
          </a:xfrm>
        </p:grpSpPr>
        <p:sp>
          <p:nvSpPr>
            <p:cNvPr id="4146" name="Google Shape;4146;p9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98"/>
          <p:cNvGrpSpPr/>
          <p:nvPr/>
        </p:nvGrpSpPr>
        <p:grpSpPr>
          <a:xfrm>
            <a:off x="344419" y="2490873"/>
            <a:ext cx="375507" cy="367925"/>
            <a:chOff x="6657194" y="2434073"/>
            <a:chExt cx="375507" cy="367925"/>
          </a:xfrm>
        </p:grpSpPr>
        <p:sp>
          <p:nvSpPr>
            <p:cNvPr id="4160" name="Google Shape;4160;p9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98"/>
          <p:cNvGrpSpPr/>
          <p:nvPr/>
        </p:nvGrpSpPr>
        <p:grpSpPr>
          <a:xfrm>
            <a:off x="348211" y="1934306"/>
            <a:ext cx="367925" cy="367161"/>
            <a:chOff x="5756399" y="2434456"/>
            <a:chExt cx="367925" cy="367161"/>
          </a:xfrm>
        </p:grpSpPr>
        <p:sp>
          <p:nvSpPr>
            <p:cNvPr id="4164" name="Google Shape;4164;p9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98"/>
          <p:cNvGrpSpPr/>
          <p:nvPr/>
        </p:nvGrpSpPr>
        <p:grpSpPr>
          <a:xfrm>
            <a:off x="345356" y="3017323"/>
            <a:ext cx="373627" cy="367925"/>
            <a:chOff x="7964906" y="2434073"/>
            <a:chExt cx="373627" cy="367925"/>
          </a:xfrm>
        </p:grpSpPr>
        <p:sp>
          <p:nvSpPr>
            <p:cNvPr id="4172" name="Google Shape;4172;p9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98"/>
          <p:cNvGrpSpPr/>
          <p:nvPr/>
        </p:nvGrpSpPr>
        <p:grpSpPr>
          <a:xfrm>
            <a:off x="373062" y="3493825"/>
            <a:ext cx="318231" cy="355470"/>
            <a:chOff x="6219124" y="2902788"/>
            <a:chExt cx="318231" cy="355470"/>
          </a:xfrm>
        </p:grpSpPr>
        <p:sp>
          <p:nvSpPr>
            <p:cNvPr id="4175" name="Google Shape;4175;p9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98"/>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Confusion Matrix</a:t>
            </a:r>
            <a:endParaRPr sz="2400">
              <a:solidFill>
                <a:srgbClr val="FFFFFF"/>
              </a:solidFill>
            </a:endParaRPr>
          </a:p>
        </p:txBody>
      </p:sp>
      <p:sp>
        <p:nvSpPr>
          <p:cNvPr id="4179" name="Google Shape;4179;p98"/>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3" name="Shape 4183"/>
        <p:cNvGrpSpPr/>
        <p:nvPr/>
      </p:nvGrpSpPr>
      <p:grpSpPr>
        <a:xfrm>
          <a:off x="0" y="0"/>
          <a:ext cx="0" cy="0"/>
          <a:chOff x="0" y="0"/>
          <a:chExt cx="0" cy="0"/>
        </a:xfrm>
      </p:grpSpPr>
      <p:pic>
        <p:nvPicPr>
          <p:cNvPr id="4184" name="Google Shape;4184;p99"/>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4185" name="Google Shape;4185;p99"/>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Test 1 - Risk of Stroke</a:t>
            </a:r>
            <a:endParaRPr sz="2400">
              <a:solidFill>
                <a:srgbClr val="FFFFFF"/>
              </a:solidFill>
            </a:endParaRPr>
          </a:p>
        </p:txBody>
      </p:sp>
      <p:sp>
        <p:nvSpPr>
          <p:cNvPr id="4186" name="Google Shape;4186;p99"/>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187" name="Google Shape;4187;p99"/>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188" name="Google Shape;4188;p9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9"/>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190" name="Google Shape;4190;p99"/>
          <p:cNvGrpSpPr/>
          <p:nvPr/>
        </p:nvGrpSpPr>
        <p:grpSpPr>
          <a:xfrm>
            <a:off x="350288" y="1438582"/>
            <a:ext cx="363752" cy="353113"/>
            <a:chOff x="5314188" y="3350032"/>
            <a:chExt cx="363752" cy="353113"/>
          </a:xfrm>
        </p:grpSpPr>
        <p:sp>
          <p:nvSpPr>
            <p:cNvPr id="4191" name="Google Shape;4191;p9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99"/>
          <p:cNvGrpSpPr/>
          <p:nvPr/>
        </p:nvGrpSpPr>
        <p:grpSpPr>
          <a:xfrm>
            <a:off x="348592" y="1008455"/>
            <a:ext cx="367161" cy="287523"/>
            <a:chOff x="4878379" y="2473892"/>
            <a:chExt cx="367161" cy="287523"/>
          </a:xfrm>
        </p:grpSpPr>
        <p:sp>
          <p:nvSpPr>
            <p:cNvPr id="4194" name="Google Shape;4194;p9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99"/>
          <p:cNvGrpSpPr/>
          <p:nvPr/>
        </p:nvGrpSpPr>
        <p:grpSpPr>
          <a:xfrm>
            <a:off x="348008" y="3957867"/>
            <a:ext cx="368308" cy="367033"/>
            <a:chOff x="7100170" y="1500117"/>
            <a:chExt cx="368308" cy="367033"/>
          </a:xfrm>
        </p:grpSpPr>
        <p:sp>
          <p:nvSpPr>
            <p:cNvPr id="4200" name="Google Shape;4200;p9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9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99"/>
          <p:cNvGrpSpPr/>
          <p:nvPr/>
        </p:nvGrpSpPr>
        <p:grpSpPr>
          <a:xfrm>
            <a:off x="344419" y="2490873"/>
            <a:ext cx="375507" cy="367925"/>
            <a:chOff x="6657194" y="2434073"/>
            <a:chExt cx="375507" cy="367925"/>
          </a:xfrm>
        </p:grpSpPr>
        <p:sp>
          <p:nvSpPr>
            <p:cNvPr id="4214" name="Google Shape;4214;p9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99"/>
          <p:cNvGrpSpPr/>
          <p:nvPr/>
        </p:nvGrpSpPr>
        <p:grpSpPr>
          <a:xfrm>
            <a:off x="348211" y="1934306"/>
            <a:ext cx="367925" cy="367161"/>
            <a:chOff x="5756399" y="2434456"/>
            <a:chExt cx="367925" cy="367161"/>
          </a:xfrm>
        </p:grpSpPr>
        <p:sp>
          <p:nvSpPr>
            <p:cNvPr id="4218" name="Google Shape;4218;p9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99"/>
          <p:cNvGrpSpPr/>
          <p:nvPr/>
        </p:nvGrpSpPr>
        <p:grpSpPr>
          <a:xfrm>
            <a:off x="345356" y="3017323"/>
            <a:ext cx="373627" cy="367925"/>
            <a:chOff x="7964906" y="2434073"/>
            <a:chExt cx="373627" cy="367925"/>
          </a:xfrm>
        </p:grpSpPr>
        <p:sp>
          <p:nvSpPr>
            <p:cNvPr id="4226" name="Google Shape;4226;p9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99"/>
          <p:cNvGrpSpPr/>
          <p:nvPr/>
        </p:nvGrpSpPr>
        <p:grpSpPr>
          <a:xfrm>
            <a:off x="373062" y="3493825"/>
            <a:ext cx="318231" cy="355470"/>
            <a:chOff x="6219124" y="2902788"/>
            <a:chExt cx="318231" cy="355470"/>
          </a:xfrm>
        </p:grpSpPr>
        <p:sp>
          <p:nvSpPr>
            <p:cNvPr id="4229" name="Google Shape;4229;p9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2" name="Google Shape;4232;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3" name="Google Shape;4233;p99"/>
          <p:cNvPicPr preferRelativeResize="0"/>
          <p:nvPr/>
        </p:nvPicPr>
        <p:blipFill>
          <a:blip r:embed="rId4">
            <a:alphaModFix/>
          </a:blip>
          <a:stretch>
            <a:fillRect/>
          </a:stretch>
        </p:blipFill>
        <p:spPr>
          <a:xfrm>
            <a:off x="983725" y="1116825"/>
            <a:ext cx="3834520" cy="3897175"/>
          </a:xfrm>
          <a:prstGeom prst="rect">
            <a:avLst/>
          </a:prstGeom>
          <a:noFill/>
          <a:ln>
            <a:noFill/>
          </a:ln>
        </p:spPr>
      </p:pic>
      <p:graphicFrame>
        <p:nvGraphicFramePr>
          <p:cNvPr id="4234" name="Google Shape;4234;p99"/>
          <p:cNvGraphicFramePr/>
          <p:nvPr/>
        </p:nvGraphicFramePr>
        <p:xfrm>
          <a:off x="4869100" y="1381475"/>
          <a:ext cx="3000000" cy="3000000"/>
        </p:xfrm>
        <a:graphic>
          <a:graphicData uri="http://schemas.openxmlformats.org/drawingml/2006/table">
            <a:tbl>
              <a:tblPr>
                <a:noFill/>
                <a:tableStyleId>{A00C60FF-2CBD-448A-A18C-DD4226C9B6E5}</a:tableStyleId>
              </a:tblPr>
              <a:tblGrid>
                <a:gridCol w="1302225"/>
                <a:gridCol w="1302225"/>
                <a:gridCol w="1302225"/>
              </a:tblGrid>
              <a:tr h="709600">
                <a:tc>
                  <a:txBody>
                    <a:bodyPr/>
                    <a:lstStyle/>
                    <a:p>
                      <a:pPr indent="0" lvl="0" marL="0" rtl="0" algn="ctr">
                        <a:spcBef>
                          <a:spcPts val="0"/>
                        </a:spcBef>
                        <a:spcAft>
                          <a:spcPts val="0"/>
                        </a:spcAft>
                        <a:buNone/>
                      </a:pPr>
                      <a:r>
                        <a:rPr b="1" lang="en" sz="1800" u="sng"/>
                        <a:t>Model prediction</a:t>
                      </a:r>
                      <a:endParaRPr b="1" sz="1800" u="sng"/>
                    </a:p>
                  </a:txBody>
                  <a:tcPr marT="91425" marB="91425" marR="91425" marL="91425"/>
                </a:tc>
                <a:tc>
                  <a:txBody>
                    <a:bodyPr/>
                    <a:lstStyle/>
                    <a:p>
                      <a:pPr indent="0" lvl="0" marL="0" rtl="0" algn="ctr">
                        <a:spcBef>
                          <a:spcPts val="0"/>
                        </a:spcBef>
                        <a:spcAft>
                          <a:spcPts val="0"/>
                        </a:spcAft>
                        <a:buNone/>
                      </a:pPr>
                      <a:r>
                        <a:rPr b="1" lang="en" sz="1800" u="sng"/>
                        <a:t>Actual</a:t>
                      </a:r>
                      <a:endParaRPr b="1" sz="1800" u="sng"/>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37925">
                <a:tc>
                  <a:txBody>
                    <a:bodyPr/>
                    <a:lstStyle/>
                    <a:p>
                      <a:pPr indent="0" lvl="0" marL="0" rtl="0" algn="ctr">
                        <a:spcBef>
                          <a:spcPts val="0"/>
                        </a:spcBef>
                        <a:spcAft>
                          <a:spcPts val="0"/>
                        </a:spcAft>
                        <a:buNone/>
                      </a:pPr>
                      <a:r>
                        <a:t/>
                      </a:r>
                      <a:endParaRPr b="1" i="1" sz="1700">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600"/>
                    </a:p>
                  </a:txBody>
                  <a:tcPr marT="91425" marB="91425" marR="91425" marL="91425"/>
                </a:tc>
              </a:tr>
            </a:tbl>
          </a:graphicData>
        </a:graphic>
      </p:graphicFrame>
      <p:sp>
        <p:nvSpPr>
          <p:cNvPr id="4235" name="Google Shape;4235;p99"/>
          <p:cNvSpPr txBox="1"/>
          <p:nvPr/>
        </p:nvSpPr>
        <p:spPr>
          <a:xfrm>
            <a:off x="4987950" y="230320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98.41%</a:t>
            </a:r>
            <a:endParaRPr i="1" sz="1800">
              <a:solidFill>
                <a:schemeClr val="dk1"/>
              </a:solidFill>
            </a:endParaRPr>
          </a:p>
        </p:txBody>
      </p:sp>
      <p:sp>
        <p:nvSpPr>
          <p:cNvPr id="4236" name="Google Shape;4236;p99"/>
          <p:cNvSpPr txBox="1"/>
          <p:nvPr/>
        </p:nvSpPr>
        <p:spPr>
          <a:xfrm>
            <a:off x="6306725" y="230320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Stroke</a:t>
            </a:r>
            <a:endParaRPr i="1" sz="1800">
              <a:solidFill>
                <a:schemeClr val="dk1"/>
              </a:solidFill>
            </a:endParaRPr>
          </a:p>
        </p:txBody>
      </p:sp>
      <p:sp>
        <p:nvSpPr>
          <p:cNvPr id="4237" name="Google Shape;4237;p99"/>
          <p:cNvSpPr txBox="1"/>
          <p:nvPr/>
        </p:nvSpPr>
        <p:spPr>
          <a:xfrm>
            <a:off x="7625500" y="217715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rPr>
              <a:t>✅</a:t>
            </a:r>
            <a:endParaRPr sz="3600">
              <a:solidFill>
                <a:schemeClr val="dk1"/>
              </a:solidFill>
            </a:endParaRPr>
          </a:p>
        </p:txBody>
      </p:sp>
      <p:sp>
        <p:nvSpPr>
          <p:cNvPr id="4238" name="Google Shape;4238;p99"/>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2" name="Shape 4242"/>
        <p:cNvGrpSpPr/>
        <p:nvPr/>
      </p:nvGrpSpPr>
      <p:grpSpPr>
        <a:xfrm>
          <a:off x="0" y="0"/>
          <a:ext cx="0" cy="0"/>
          <a:chOff x="0" y="0"/>
          <a:chExt cx="0" cy="0"/>
        </a:xfrm>
      </p:grpSpPr>
      <p:pic>
        <p:nvPicPr>
          <p:cNvPr id="4243" name="Google Shape;4243;p100"/>
          <p:cNvPicPr preferRelativeResize="0"/>
          <p:nvPr/>
        </p:nvPicPr>
        <p:blipFill>
          <a:blip r:embed="rId3">
            <a:alphaModFix amt="23000"/>
          </a:blip>
          <a:stretch>
            <a:fillRect/>
          </a:stretch>
        </p:blipFill>
        <p:spPr>
          <a:xfrm>
            <a:off x="-492825" y="474335"/>
            <a:ext cx="10129649" cy="550575"/>
          </a:xfrm>
          <a:prstGeom prst="rect">
            <a:avLst/>
          </a:prstGeom>
          <a:noFill/>
          <a:ln>
            <a:noFill/>
          </a:ln>
        </p:spPr>
      </p:pic>
      <p:sp>
        <p:nvSpPr>
          <p:cNvPr id="4244" name="Google Shape;4244;p100"/>
          <p:cNvSpPr txBox="1"/>
          <p:nvPr>
            <p:ph type="title"/>
          </p:nvPr>
        </p:nvSpPr>
        <p:spPr>
          <a:xfrm>
            <a:off x="1253400" y="420225"/>
            <a:ext cx="7704000" cy="572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FFFFFF"/>
                </a:solidFill>
              </a:rPr>
              <a:t>Test 2 - Risk of Stroke</a:t>
            </a:r>
            <a:endParaRPr sz="2400">
              <a:solidFill>
                <a:srgbClr val="FFFFFF"/>
              </a:solidFill>
            </a:endParaRPr>
          </a:p>
        </p:txBody>
      </p:sp>
      <p:sp>
        <p:nvSpPr>
          <p:cNvPr id="4245" name="Google Shape;4245;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246" name="Google Shape;4246;p100"/>
          <p:cNvGraphicFramePr/>
          <p:nvPr/>
        </p:nvGraphicFramePr>
        <p:xfrm>
          <a:off x="4945300" y="1381475"/>
          <a:ext cx="3000000" cy="3000000"/>
        </p:xfrm>
        <a:graphic>
          <a:graphicData uri="http://schemas.openxmlformats.org/drawingml/2006/table">
            <a:tbl>
              <a:tblPr>
                <a:noFill/>
                <a:tableStyleId>{A00C60FF-2CBD-448A-A18C-DD4226C9B6E5}</a:tableStyleId>
              </a:tblPr>
              <a:tblGrid>
                <a:gridCol w="1302225"/>
                <a:gridCol w="1302225"/>
                <a:gridCol w="1302225"/>
              </a:tblGrid>
              <a:tr h="709600">
                <a:tc>
                  <a:txBody>
                    <a:bodyPr/>
                    <a:lstStyle/>
                    <a:p>
                      <a:pPr indent="0" lvl="0" marL="0" rtl="0" algn="ctr">
                        <a:spcBef>
                          <a:spcPts val="0"/>
                        </a:spcBef>
                        <a:spcAft>
                          <a:spcPts val="0"/>
                        </a:spcAft>
                        <a:buNone/>
                      </a:pPr>
                      <a:r>
                        <a:rPr b="1" lang="en" sz="1800" u="sng"/>
                        <a:t>Model prediction</a:t>
                      </a:r>
                      <a:endParaRPr b="1" sz="1800" u="sng"/>
                    </a:p>
                  </a:txBody>
                  <a:tcPr marT="91425" marB="91425" marR="91425" marL="91425"/>
                </a:tc>
                <a:tc>
                  <a:txBody>
                    <a:bodyPr/>
                    <a:lstStyle/>
                    <a:p>
                      <a:pPr indent="0" lvl="0" marL="0" rtl="0" algn="ctr">
                        <a:spcBef>
                          <a:spcPts val="0"/>
                        </a:spcBef>
                        <a:spcAft>
                          <a:spcPts val="0"/>
                        </a:spcAft>
                        <a:buNone/>
                      </a:pPr>
                      <a:r>
                        <a:rPr b="1" lang="en" sz="1800" u="sng"/>
                        <a:t>Actual</a:t>
                      </a:r>
                      <a:endParaRPr b="1" sz="1800" u="sng"/>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37925">
                <a:tc>
                  <a:txBody>
                    <a:bodyPr/>
                    <a:lstStyle/>
                    <a:p>
                      <a:pPr indent="0" lvl="0" marL="0" rtl="0" algn="ctr">
                        <a:spcBef>
                          <a:spcPts val="0"/>
                        </a:spcBef>
                        <a:spcAft>
                          <a:spcPts val="0"/>
                        </a:spcAft>
                        <a:buNone/>
                      </a:pPr>
                      <a:r>
                        <a:t/>
                      </a:r>
                      <a:endParaRPr b="1" i="1" sz="1700">
                        <a:solidFill>
                          <a:schemeClr val="dk1"/>
                        </a:solidFill>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sz="3600"/>
                    </a:p>
                  </a:txBody>
                  <a:tcPr marT="91425" marB="91425" marR="91425" marL="91425"/>
                </a:tc>
              </a:tr>
            </a:tbl>
          </a:graphicData>
        </a:graphic>
      </p:graphicFrame>
      <p:sp>
        <p:nvSpPr>
          <p:cNvPr id="4247" name="Google Shape;4247;p100"/>
          <p:cNvSpPr txBox="1"/>
          <p:nvPr/>
        </p:nvSpPr>
        <p:spPr>
          <a:xfrm>
            <a:off x="5064150" y="215080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0.04%</a:t>
            </a:r>
            <a:endParaRPr i="1" sz="1800">
              <a:solidFill>
                <a:schemeClr val="dk1"/>
              </a:solidFill>
            </a:endParaRPr>
          </a:p>
        </p:txBody>
      </p:sp>
      <p:sp>
        <p:nvSpPr>
          <p:cNvPr id="4248" name="Google Shape;4248;p100"/>
          <p:cNvSpPr txBox="1"/>
          <p:nvPr/>
        </p:nvSpPr>
        <p:spPr>
          <a:xfrm>
            <a:off x="6382925" y="215080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rPr>
              <a:t>Non- s</a:t>
            </a:r>
            <a:r>
              <a:rPr i="1" lang="en" sz="1800">
                <a:solidFill>
                  <a:schemeClr val="dk1"/>
                </a:solidFill>
              </a:rPr>
              <a:t>troke</a:t>
            </a:r>
            <a:endParaRPr i="1" sz="1800">
              <a:solidFill>
                <a:schemeClr val="dk1"/>
              </a:solidFill>
            </a:endParaRPr>
          </a:p>
        </p:txBody>
      </p:sp>
      <p:sp>
        <p:nvSpPr>
          <p:cNvPr id="4249" name="Google Shape;4249;p100"/>
          <p:cNvSpPr txBox="1"/>
          <p:nvPr/>
        </p:nvSpPr>
        <p:spPr>
          <a:xfrm>
            <a:off x="7701700" y="2177150"/>
            <a:ext cx="1031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rPr>
              <a:t>✅</a:t>
            </a:r>
            <a:endParaRPr sz="3600">
              <a:solidFill>
                <a:schemeClr val="dk1"/>
              </a:solidFill>
            </a:endParaRPr>
          </a:p>
        </p:txBody>
      </p:sp>
      <p:pic>
        <p:nvPicPr>
          <p:cNvPr id="4250" name="Google Shape;4250;p100"/>
          <p:cNvPicPr preferRelativeResize="0"/>
          <p:nvPr/>
        </p:nvPicPr>
        <p:blipFill>
          <a:blip r:embed="rId4">
            <a:alphaModFix/>
          </a:blip>
          <a:stretch>
            <a:fillRect/>
          </a:stretch>
        </p:blipFill>
        <p:spPr>
          <a:xfrm>
            <a:off x="914400" y="1093925"/>
            <a:ext cx="3934588" cy="3897175"/>
          </a:xfrm>
          <a:prstGeom prst="rect">
            <a:avLst/>
          </a:prstGeom>
          <a:noFill/>
          <a:ln>
            <a:noFill/>
          </a:ln>
        </p:spPr>
      </p:pic>
      <p:sp>
        <p:nvSpPr>
          <p:cNvPr id="4251" name="Google Shape;4251;p100"/>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252" name="Google Shape;4252;p10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253" name="Google Shape;4253;p10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00"/>
          <p:cNvSpPr/>
          <p:nvPr/>
        </p:nvSpPr>
        <p:spPr>
          <a:xfrm rot="-5400000">
            <a:off x="-4085275" y="31772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255" name="Google Shape;4255;p100"/>
          <p:cNvGrpSpPr/>
          <p:nvPr/>
        </p:nvGrpSpPr>
        <p:grpSpPr>
          <a:xfrm>
            <a:off x="350288" y="1438582"/>
            <a:ext cx="363752" cy="353113"/>
            <a:chOff x="5314188" y="3350032"/>
            <a:chExt cx="363752" cy="353113"/>
          </a:xfrm>
        </p:grpSpPr>
        <p:sp>
          <p:nvSpPr>
            <p:cNvPr id="4256" name="Google Shape;4256;p10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0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100"/>
          <p:cNvGrpSpPr/>
          <p:nvPr/>
        </p:nvGrpSpPr>
        <p:grpSpPr>
          <a:xfrm>
            <a:off x="348592" y="1008455"/>
            <a:ext cx="367161" cy="287523"/>
            <a:chOff x="4878379" y="2473892"/>
            <a:chExt cx="367161" cy="287523"/>
          </a:xfrm>
        </p:grpSpPr>
        <p:sp>
          <p:nvSpPr>
            <p:cNvPr id="4259" name="Google Shape;4259;p10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0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0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0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0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100"/>
          <p:cNvGrpSpPr/>
          <p:nvPr/>
        </p:nvGrpSpPr>
        <p:grpSpPr>
          <a:xfrm>
            <a:off x="348008" y="3957867"/>
            <a:ext cx="368308" cy="367033"/>
            <a:chOff x="7100170" y="1500117"/>
            <a:chExt cx="368308" cy="367033"/>
          </a:xfrm>
        </p:grpSpPr>
        <p:sp>
          <p:nvSpPr>
            <p:cNvPr id="4265" name="Google Shape;4265;p10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0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0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0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0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0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0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0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0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0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0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0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0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00"/>
          <p:cNvGrpSpPr/>
          <p:nvPr/>
        </p:nvGrpSpPr>
        <p:grpSpPr>
          <a:xfrm>
            <a:off x="344419" y="2490873"/>
            <a:ext cx="375507" cy="367925"/>
            <a:chOff x="6657194" y="2434073"/>
            <a:chExt cx="375507" cy="367925"/>
          </a:xfrm>
        </p:grpSpPr>
        <p:sp>
          <p:nvSpPr>
            <p:cNvPr id="4279" name="Google Shape;4279;p10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0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0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100"/>
          <p:cNvGrpSpPr/>
          <p:nvPr/>
        </p:nvGrpSpPr>
        <p:grpSpPr>
          <a:xfrm>
            <a:off x="348211" y="1934306"/>
            <a:ext cx="367925" cy="367161"/>
            <a:chOff x="5756399" y="2434456"/>
            <a:chExt cx="367925" cy="367161"/>
          </a:xfrm>
        </p:grpSpPr>
        <p:sp>
          <p:nvSpPr>
            <p:cNvPr id="4283" name="Google Shape;4283;p10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0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0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0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0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0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0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100"/>
          <p:cNvGrpSpPr/>
          <p:nvPr/>
        </p:nvGrpSpPr>
        <p:grpSpPr>
          <a:xfrm>
            <a:off x="345356" y="3017323"/>
            <a:ext cx="373627" cy="367925"/>
            <a:chOff x="7964906" y="2434073"/>
            <a:chExt cx="373627" cy="367925"/>
          </a:xfrm>
        </p:grpSpPr>
        <p:sp>
          <p:nvSpPr>
            <p:cNvPr id="4291" name="Google Shape;4291;p10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0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100"/>
          <p:cNvGrpSpPr/>
          <p:nvPr/>
        </p:nvGrpSpPr>
        <p:grpSpPr>
          <a:xfrm>
            <a:off x="373062" y="3493825"/>
            <a:ext cx="318231" cy="355470"/>
            <a:chOff x="6219124" y="2902788"/>
            <a:chExt cx="318231" cy="355470"/>
          </a:xfrm>
        </p:grpSpPr>
        <p:sp>
          <p:nvSpPr>
            <p:cNvPr id="4294" name="Google Shape;4294;p10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0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0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100"/>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1" name="Shape 4301"/>
        <p:cNvGrpSpPr/>
        <p:nvPr/>
      </p:nvGrpSpPr>
      <p:grpSpPr>
        <a:xfrm>
          <a:off x="0" y="0"/>
          <a:ext cx="0" cy="0"/>
          <a:chOff x="0" y="0"/>
          <a:chExt cx="0" cy="0"/>
        </a:xfrm>
      </p:grpSpPr>
      <p:pic>
        <p:nvPicPr>
          <p:cNvPr id="4302" name="Google Shape;4302;p101"/>
          <p:cNvPicPr preferRelativeResize="0"/>
          <p:nvPr/>
        </p:nvPicPr>
        <p:blipFill rotWithShape="1">
          <a:blip r:embed="rId3">
            <a:alphaModFix amt="12000"/>
          </a:blip>
          <a:srcRect b="0" l="12817" r="39867" t="0"/>
          <a:stretch/>
        </p:blipFill>
        <p:spPr>
          <a:xfrm>
            <a:off x="-475449" y="-1736326"/>
            <a:ext cx="9619450" cy="13553851"/>
          </a:xfrm>
          <a:prstGeom prst="rect">
            <a:avLst/>
          </a:prstGeom>
          <a:noFill/>
          <a:ln>
            <a:noFill/>
          </a:ln>
        </p:spPr>
      </p:pic>
      <p:sp>
        <p:nvSpPr>
          <p:cNvPr id="4303" name="Google Shape;4303;p101"/>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304" name="Google Shape;4304;p101"/>
          <p:cNvGrpSpPr/>
          <p:nvPr/>
        </p:nvGrpSpPr>
        <p:grpSpPr>
          <a:xfrm>
            <a:off x="3401088" y="4475332"/>
            <a:ext cx="363752" cy="353113"/>
            <a:chOff x="5314188" y="3350032"/>
            <a:chExt cx="363752" cy="353113"/>
          </a:xfrm>
        </p:grpSpPr>
        <p:sp>
          <p:nvSpPr>
            <p:cNvPr id="4305" name="Google Shape;4305;p10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0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01"/>
          <p:cNvGrpSpPr/>
          <p:nvPr/>
        </p:nvGrpSpPr>
        <p:grpSpPr>
          <a:xfrm>
            <a:off x="2856804" y="4547942"/>
            <a:ext cx="367161" cy="287523"/>
            <a:chOff x="4878379" y="2473892"/>
            <a:chExt cx="367161" cy="287523"/>
          </a:xfrm>
        </p:grpSpPr>
        <p:sp>
          <p:nvSpPr>
            <p:cNvPr id="4308" name="Google Shape;4308;p10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0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0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0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0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101"/>
          <p:cNvGrpSpPr/>
          <p:nvPr/>
        </p:nvGrpSpPr>
        <p:grpSpPr>
          <a:xfrm>
            <a:off x="5780070" y="4460967"/>
            <a:ext cx="368308" cy="367033"/>
            <a:chOff x="7100170" y="1500117"/>
            <a:chExt cx="368308" cy="367033"/>
          </a:xfrm>
        </p:grpSpPr>
        <p:sp>
          <p:nvSpPr>
            <p:cNvPr id="4314" name="Google Shape;4314;p10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0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0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0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0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0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0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0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0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0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0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0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0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01"/>
          <p:cNvGrpSpPr/>
          <p:nvPr/>
        </p:nvGrpSpPr>
        <p:grpSpPr>
          <a:xfrm>
            <a:off x="4314269" y="4460523"/>
            <a:ext cx="375507" cy="367925"/>
            <a:chOff x="6657194" y="2434073"/>
            <a:chExt cx="375507" cy="367925"/>
          </a:xfrm>
        </p:grpSpPr>
        <p:sp>
          <p:nvSpPr>
            <p:cNvPr id="4328" name="Google Shape;4328;p10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0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0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101"/>
          <p:cNvGrpSpPr/>
          <p:nvPr/>
        </p:nvGrpSpPr>
        <p:grpSpPr>
          <a:xfrm>
            <a:off x="3835149" y="4468306"/>
            <a:ext cx="367925" cy="367161"/>
            <a:chOff x="5756399" y="2434456"/>
            <a:chExt cx="367925" cy="367161"/>
          </a:xfrm>
        </p:grpSpPr>
        <p:sp>
          <p:nvSpPr>
            <p:cNvPr id="4332" name="Google Shape;4332;p10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0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0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0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0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0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0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01"/>
          <p:cNvGrpSpPr/>
          <p:nvPr/>
        </p:nvGrpSpPr>
        <p:grpSpPr>
          <a:xfrm>
            <a:off x="4800981" y="4460523"/>
            <a:ext cx="373627" cy="367925"/>
            <a:chOff x="7964906" y="2434073"/>
            <a:chExt cx="373627" cy="367925"/>
          </a:xfrm>
        </p:grpSpPr>
        <p:sp>
          <p:nvSpPr>
            <p:cNvPr id="4340" name="Google Shape;4340;p10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0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101"/>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343" name="Google Shape;4343;p10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344" name="Google Shape;4344;p101"/>
          <p:cNvPicPr preferRelativeResize="0"/>
          <p:nvPr/>
        </p:nvPicPr>
        <p:blipFill rotWithShape="1">
          <a:blip r:embed="rId4">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4345" name="Google Shape;4345;p101"/>
          <p:cNvPicPr preferRelativeResize="0"/>
          <p:nvPr/>
        </p:nvPicPr>
        <p:blipFill rotWithShape="1">
          <a:blip r:embed="rId5">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4346" name="Google Shape;4346;p101"/>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4347" name="Google Shape;4347;p101"/>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4348" name="Google Shape;4348;p101"/>
          <p:cNvGrpSpPr/>
          <p:nvPr/>
        </p:nvGrpSpPr>
        <p:grpSpPr>
          <a:xfrm>
            <a:off x="5318224" y="4466750"/>
            <a:ext cx="318231" cy="355470"/>
            <a:chOff x="6219124" y="2902788"/>
            <a:chExt cx="318231" cy="355470"/>
          </a:xfrm>
        </p:grpSpPr>
        <p:sp>
          <p:nvSpPr>
            <p:cNvPr id="4349" name="Google Shape;4349;p10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0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0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2" name="Google Shape;4352;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3" name="Google Shape;4353;p10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01"/>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355" name="Google Shape;4355;p101"/>
          <p:cNvSpPr txBox="1"/>
          <p:nvPr/>
        </p:nvSpPr>
        <p:spPr>
          <a:xfrm>
            <a:off x="6691875" y="-25900"/>
            <a:ext cx="11154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04</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CT Scan</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Stroke</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Detector</a:t>
            </a:r>
            <a:endParaRPr b="1" sz="1100">
              <a:solidFill>
                <a:srgbClr val="657E93"/>
              </a:solidFill>
              <a:latin typeface="Roboto"/>
              <a:ea typeface="Roboto"/>
              <a:cs typeface="Roboto"/>
              <a:sym typeface="Roboto"/>
            </a:endParaRPr>
          </a:p>
        </p:txBody>
      </p:sp>
      <p:sp>
        <p:nvSpPr>
          <p:cNvPr id="4356" name="Google Shape;4356;p10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01"/>
          <p:cNvSpPr txBox="1"/>
          <p:nvPr/>
        </p:nvSpPr>
        <p:spPr>
          <a:xfrm>
            <a:off x="3235675" y="9939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4358" name="Google Shape;4358;p101"/>
          <p:cNvSpPr txBox="1"/>
          <p:nvPr/>
        </p:nvSpPr>
        <p:spPr>
          <a:xfrm>
            <a:off x="3235675" y="19083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4359" name="Google Shape;4359;p101"/>
          <p:cNvSpPr txBox="1"/>
          <p:nvPr/>
        </p:nvSpPr>
        <p:spPr>
          <a:xfrm>
            <a:off x="3235675" y="2822725"/>
            <a:ext cx="2802900" cy="369300"/>
          </a:xfrm>
          <a:prstGeom prst="rect">
            <a:avLst/>
          </a:prstGeom>
          <a:solidFill>
            <a:srgbClr val="93C47D"/>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sp>
        <p:nvSpPr>
          <p:cNvPr id="4360" name="Google Shape;4360;p101"/>
          <p:cNvSpPr txBox="1"/>
          <p:nvPr>
            <p:ph idx="4294967295" type="body"/>
          </p:nvPr>
        </p:nvSpPr>
        <p:spPr>
          <a:xfrm>
            <a:off x="4226475" y="1467145"/>
            <a:ext cx="23493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Obesity Class 2</a:t>
            </a:r>
            <a:endParaRPr>
              <a:solidFill>
                <a:srgbClr val="FFFFFF"/>
              </a:solidFill>
              <a:latin typeface="Roboto"/>
              <a:ea typeface="Roboto"/>
              <a:cs typeface="Roboto"/>
              <a:sym typeface="Roboto"/>
            </a:endParaRPr>
          </a:p>
        </p:txBody>
      </p:sp>
      <p:cxnSp>
        <p:nvCxnSpPr>
          <p:cNvPr id="4361" name="Google Shape;4361;p101"/>
          <p:cNvCxnSpPr>
            <a:stCxn id="4357" idx="2"/>
            <a:endCxn id="4358" idx="0"/>
          </p:cNvCxnSpPr>
          <p:nvPr/>
        </p:nvCxnSpPr>
        <p:spPr>
          <a:xfrm>
            <a:off x="4637125" y="1363225"/>
            <a:ext cx="0" cy="545100"/>
          </a:xfrm>
          <a:prstGeom prst="straightConnector1">
            <a:avLst/>
          </a:prstGeom>
          <a:noFill/>
          <a:ln cap="flat" cmpd="sng" w="28575">
            <a:solidFill>
              <a:srgbClr val="FF9900"/>
            </a:solidFill>
            <a:prstDash val="solid"/>
            <a:round/>
            <a:headEnd len="med" w="med" type="none"/>
            <a:tailEnd len="med" w="med" type="triangle"/>
          </a:ln>
        </p:spPr>
      </p:cxnSp>
      <p:sp>
        <p:nvSpPr>
          <p:cNvPr id="4362" name="Google Shape;4362;p101"/>
          <p:cNvSpPr txBox="1"/>
          <p:nvPr>
            <p:ph idx="4294967295" type="body"/>
          </p:nvPr>
        </p:nvSpPr>
        <p:spPr>
          <a:xfrm>
            <a:off x="3221428" y="2371650"/>
            <a:ext cx="28314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Stroke Probability : </a:t>
            </a:r>
            <a:r>
              <a:rPr b="1" lang="en">
                <a:solidFill>
                  <a:srgbClr val="FFFFFF"/>
                </a:solidFill>
                <a:latin typeface="Roboto"/>
                <a:ea typeface="Roboto"/>
                <a:cs typeface="Roboto"/>
                <a:sym typeface="Roboto"/>
              </a:rPr>
              <a:t>76.5%</a:t>
            </a:r>
            <a:endParaRPr b="1">
              <a:solidFill>
                <a:srgbClr val="FFFFFF"/>
              </a:solidFill>
              <a:latin typeface="Roboto"/>
              <a:ea typeface="Roboto"/>
              <a:cs typeface="Roboto"/>
              <a:sym typeface="Roboto"/>
            </a:endParaRPr>
          </a:p>
        </p:txBody>
      </p:sp>
      <p:sp>
        <p:nvSpPr>
          <p:cNvPr id="4363" name="Google Shape;4363;p101"/>
          <p:cNvSpPr txBox="1"/>
          <p:nvPr>
            <p:ph idx="4294967295" type="body"/>
          </p:nvPr>
        </p:nvSpPr>
        <p:spPr>
          <a:xfrm>
            <a:off x="3221428" y="3276150"/>
            <a:ext cx="2831400" cy="40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rgbClr val="FFFFFF"/>
                </a:solidFill>
                <a:latin typeface="Roboto"/>
                <a:ea typeface="Roboto"/>
                <a:cs typeface="Roboto"/>
                <a:sym typeface="Roboto"/>
              </a:rPr>
              <a:t>Stroke Probability : </a:t>
            </a:r>
            <a:r>
              <a:rPr b="1" lang="en">
                <a:solidFill>
                  <a:srgbClr val="FFFFFF"/>
                </a:solidFill>
                <a:latin typeface="Roboto"/>
                <a:ea typeface="Roboto"/>
                <a:cs typeface="Roboto"/>
                <a:sym typeface="Roboto"/>
              </a:rPr>
              <a:t>98.41%</a:t>
            </a:r>
            <a:endParaRPr b="1">
              <a:solidFill>
                <a:srgbClr val="FFFFFF"/>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7" name="Shape 4367"/>
        <p:cNvGrpSpPr/>
        <p:nvPr/>
      </p:nvGrpSpPr>
      <p:grpSpPr>
        <a:xfrm>
          <a:off x="0" y="0"/>
          <a:ext cx="0" cy="0"/>
          <a:chOff x="0" y="0"/>
          <a:chExt cx="0" cy="0"/>
        </a:xfrm>
      </p:grpSpPr>
      <p:pic>
        <p:nvPicPr>
          <p:cNvPr id="4368" name="Google Shape;4368;p102"/>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4369" name="Google Shape;4369;p102"/>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370" name="Google Shape;4370;p102"/>
          <p:cNvSpPr txBox="1"/>
          <p:nvPr>
            <p:ph type="ctrTitle"/>
          </p:nvPr>
        </p:nvSpPr>
        <p:spPr>
          <a:xfrm>
            <a:off x="-1"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Cost Benefits Analysis</a:t>
            </a:r>
            <a:endParaRPr sz="4900">
              <a:solidFill>
                <a:srgbClr val="FFFFFF"/>
              </a:solidFill>
            </a:endParaRPr>
          </a:p>
        </p:txBody>
      </p:sp>
      <p:grpSp>
        <p:nvGrpSpPr>
          <p:cNvPr id="4371" name="Google Shape;4371;p102"/>
          <p:cNvGrpSpPr/>
          <p:nvPr/>
        </p:nvGrpSpPr>
        <p:grpSpPr>
          <a:xfrm>
            <a:off x="3401088" y="4475332"/>
            <a:ext cx="363752" cy="353113"/>
            <a:chOff x="5314188" y="3350032"/>
            <a:chExt cx="363752" cy="353113"/>
          </a:xfrm>
        </p:grpSpPr>
        <p:sp>
          <p:nvSpPr>
            <p:cNvPr id="4372" name="Google Shape;4372;p10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0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102"/>
          <p:cNvGrpSpPr/>
          <p:nvPr/>
        </p:nvGrpSpPr>
        <p:grpSpPr>
          <a:xfrm>
            <a:off x="2856804" y="4547942"/>
            <a:ext cx="367161" cy="287523"/>
            <a:chOff x="4878379" y="2473892"/>
            <a:chExt cx="367161" cy="287523"/>
          </a:xfrm>
        </p:grpSpPr>
        <p:sp>
          <p:nvSpPr>
            <p:cNvPr id="4375" name="Google Shape;4375;p10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0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0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0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0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102"/>
          <p:cNvGrpSpPr/>
          <p:nvPr/>
        </p:nvGrpSpPr>
        <p:grpSpPr>
          <a:xfrm>
            <a:off x="5780070" y="4460967"/>
            <a:ext cx="368308" cy="367033"/>
            <a:chOff x="7100170" y="1500117"/>
            <a:chExt cx="368308" cy="367033"/>
          </a:xfrm>
        </p:grpSpPr>
        <p:sp>
          <p:nvSpPr>
            <p:cNvPr id="4381" name="Google Shape;4381;p10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0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0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0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0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0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0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0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0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0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0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0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0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02"/>
          <p:cNvGrpSpPr/>
          <p:nvPr/>
        </p:nvGrpSpPr>
        <p:grpSpPr>
          <a:xfrm>
            <a:off x="4314269" y="4460523"/>
            <a:ext cx="375507" cy="367925"/>
            <a:chOff x="6657194" y="2434073"/>
            <a:chExt cx="375507" cy="367925"/>
          </a:xfrm>
        </p:grpSpPr>
        <p:sp>
          <p:nvSpPr>
            <p:cNvPr id="4395" name="Google Shape;4395;p10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0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0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102"/>
          <p:cNvGrpSpPr/>
          <p:nvPr/>
        </p:nvGrpSpPr>
        <p:grpSpPr>
          <a:xfrm>
            <a:off x="3835149" y="4468306"/>
            <a:ext cx="367925" cy="367161"/>
            <a:chOff x="5756399" y="2434456"/>
            <a:chExt cx="367925" cy="367161"/>
          </a:xfrm>
        </p:grpSpPr>
        <p:sp>
          <p:nvSpPr>
            <p:cNvPr id="4399" name="Google Shape;4399;p10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0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0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0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0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0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0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102"/>
          <p:cNvGrpSpPr/>
          <p:nvPr/>
        </p:nvGrpSpPr>
        <p:grpSpPr>
          <a:xfrm>
            <a:off x="4800981" y="4460523"/>
            <a:ext cx="373627" cy="367925"/>
            <a:chOff x="7964906" y="2434073"/>
            <a:chExt cx="373627" cy="367925"/>
          </a:xfrm>
        </p:grpSpPr>
        <p:sp>
          <p:nvSpPr>
            <p:cNvPr id="4407" name="Google Shape;4407;p10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0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9" name="Google Shape;4409;p102"/>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410" name="Google Shape;4410;p102"/>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4411" name="Google Shape;4411;p102"/>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4412" name="Google Shape;4412;p102"/>
          <p:cNvGrpSpPr/>
          <p:nvPr/>
        </p:nvGrpSpPr>
        <p:grpSpPr>
          <a:xfrm>
            <a:off x="5318224" y="4466750"/>
            <a:ext cx="318231" cy="355470"/>
            <a:chOff x="6219124" y="2902788"/>
            <a:chExt cx="318231" cy="355470"/>
          </a:xfrm>
        </p:grpSpPr>
        <p:sp>
          <p:nvSpPr>
            <p:cNvPr id="4413" name="Google Shape;4413;p10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0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0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6" name="Google Shape;4416;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7" name="Google Shape;4417;p10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02"/>
          <p:cNvSpPr txBox="1"/>
          <p:nvPr/>
        </p:nvSpPr>
        <p:spPr>
          <a:xfrm>
            <a:off x="6691875" y="759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05</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Cost Benefits Analysis</a:t>
            </a:r>
            <a:endParaRPr b="1" sz="1100">
              <a:solidFill>
                <a:srgbClr val="657E93"/>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2" name="Shape 4422"/>
        <p:cNvGrpSpPr/>
        <p:nvPr/>
      </p:nvGrpSpPr>
      <p:grpSpPr>
        <a:xfrm>
          <a:off x="0" y="0"/>
          <a:ext cx="0" cy="0"/>
          <a:chOff x="0" y="0"/>
          <a:chExt cx="0" cy="0"/>
        </a:xfrm>
      </p:grpSpPr>
      <p:sp>
        <p:nvSpPr>
          <p:cNvPr id="4423" name="Google Shape;4423;p103"/>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424" name="Google Shape;4424;p103"/>
          <p:cNvGrpSpPr/>
          <p:nvPr/>
        </p:nvGrpSpPr>
        <p:grpSpPr>
          <a:xfrm>
            <a:off x="3401088" y="4475332"/>
            <a:ext cx="363752" cy="353113"/>
            <a:chOff x="5314188" y="3350032"/>
            <a:chExt cx="363752" cy="353113"/>
          </a:xfrm>
        </p:grpSpPr>
        <p:sp>
          <p:nvSpPr>
            <p:cNvPr id="4425" name="Google Shape;4425;p10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0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103"/>
          <p:cNvGrpSpPr/>
          <p:nvPr/>
        </p:nvGrpSpPr>
        <p:grpSpPr>
          <a:xfrm>
            <a:off x="2856804" y="4547942"/>
            <a:ext cx="367161" cy="287523"/>
            <a:chOff x="4878379" y="2473892"/>
            <a:chExt cx="367161" cy="287523"/>
          </a:xfrm>
        </p:grpSpPr>
        <p:sp>
          <p:nvSpPr>
            <p:cNvPr id="4428" name="Google Shape;4428;p10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0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0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0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0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103"/>
          <p:cNvGrpSpPr/>
          <p:nvPr/>
        </p:nvGrpSpPr>
        <p:grpSpPr>
          <a:xfrm>
            <a:off x="5780070" y="4460967"/>
            <a:ext cx="368308" cy="367033"/>
            <a:chOff x="7100170" y="1500117"/>
            <a:chExt cx="368308" cy="367033"/>
          </a:xfrm>
        </p:grpSpPr>
        <p:sp>
          <p:nvSpPr>
            <p:cNvPr id="4434" name="Google Shape;4434;p10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0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0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0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0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0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0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0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0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0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0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0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0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103"/>
          <p:cNvGrpSpPr/>
          <p:nvPr/>
        </p:nvGrpSpPr>
        <p:grpSpPr>
          <a:xfrm>
            <a:off x="4314269" y="4460523"/>
            <a:ext cx="375507" cy="367925"/>
            <a:chOff x="6657194" y="2434073"/>
            <a:chExt cx="375507" cy="367925"/>
          </a:xfrm>
        </p:grpSpPr>
        <p:sp>
          <p:nvSpPr>
            <p:cNvPr id="4448" name="Google Shape;4448;p10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0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0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103"/>
          <p:cNvGrpSpPr/>
          <p:nvPr/>
        </p:nvGrpSpPr>
        <p:grpSpPr>
          <a:xfrm>
            <a:off x="3835149" y="4468306"/>
            <a:ext cx="367925" cy="367161"/>
            <a:chOff x="5756399" y="2434456"/>
            <a:chExt cx="367925" cy="367161"/>
          </a:xfrm>
        </p:grpSpPr>
        <p:sp>
          <p:nvSpPr>
            <p:cNvPr id="4452" name="Google Shape;4452;p10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0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0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0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0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0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0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103"/>
          <p:cNvGrpSpPr/>
          <p:nvPr/>
        </p:nvGrpSpPr>
        <p:grpSpPr>
          <a:xfrm>
            <a:off x="4800981" y="4460523"/>
            <a:ext cx="373627" cy="367925"/>
            <a:chOff x="7964906" y="2434073"/>
            <a:chExt cx="373627" cy="367925"/>
          </a:xfrm>
        </p:grpSpPr>
        <p:sp>
          <p:nvSpPr>
            <p:cNvPr id="4460" name="Google Shape;4460;p10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0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2" name="Google Shape;4462;p103"/>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463" name="Google Shape;4463;p103"/>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grpSp>
        <p:nvGrpSpPr>
          <p:cNvPr id="4464" name="Google Shape;4464;p103"/>
          <p:cNvGrpSpPr/>
          <p:nvPr/>
        </p:nvGrpSpPr>
        <p:grpSpPr>
          <a:xfrm>
            <a:off x="5318224" y="4466750"/>
            <a:ext cx="318231" cy="355470"/>
            <a:chOff x="6219124" y="2902788"/>
            <a:chExt cx="318231" cy="355470"/>
          </a:xfrm>
        </p:grpSpPr>
        <p:sp>
          <p:nvSpPr>
            <p:cNvPr id="4465" name="Google Shape;4465;p10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0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0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9" name="Google Shape;4469;p10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03"/>
          <p:cNvSpPr txBox="1"/>
          <p:nvPr/>
        </p:nvSpPr>
        <p:spPr>
          <a:xfrm>
            <a:off x="6691875" y="759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05</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Cost Benefits Analysis</a:t>
            </a:r>
            <a:endParaRPr b="1" sz="1100">
              <a:solidFill>
                <a:srgbClr val="657E93"/>
              </a:solidFill>
              <a:latin typeface="Roboto"/>
              <a:ea typeface="Roboto"/>
              <a:cs typeface="Roboto"/>
              <a:sym typeface="Roboto"/>
            </a:endParaRPr>
          </a:p>
        </p:txBody>
      </p:sp>
      <p:sp>
        <p:nvSpPr>
          <p:cNvPr id="4471" name="Google Shape;4471;p103"/>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grpSp>
        <p:nvGrpSpPr>
          <p:cNvPr id="4472" name="Google Shape;4472;p103"/>
          <p:cNvGrpSpPr/>
          <p:nvPr/>
        </p:nvGrpSpPr>
        <p:grpSpPr>
          <a:xfrm>
            <a:off x="5632317" y="1189775"/>
            <a:ext cx="3305700" cy="3358175"/>
            <a:chOff x="5632317" y="1189775"/>
            <a:chExt cx="3305700" cy="3358175"/>
          </a:xfrm>
        </p:grpSpPr>
        <p:sp>
          <p:nvSpPr>
            <p:cNvPr id="4473" name="Google Shape;4473;p103"/>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Maintenance</a:t>
              </a:r>
              <a:endParaRPr sz="1600">
                <a:solidFill>
                  <a:srgbClr val="FFFFFF"/>
                </a:solidFill>
                <a:latin typeface="Roboto"/>
                <a:ea typeface="Roboto"/>
                <a:cs typeface="Roboto"/>
                <a:sym typeface="Roboto"/>
              </a:endParaRPr>
            </a:p>
          </p:txBody>
        </p:sp>
        <p:sp>
          <p:nvSpPr>
            <p:cNvPr id="4474" name="Google Shape;4474;p103"/>
            <p:cNvSpPr txBox="1"/>
            <p:nvPr/>
          </p:nvSpPr>
          <p:spPr>
            <a:xfrm>
              <a:off x="6210713" y="1932250"/>
              <a:ext cx="22362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Regular model updates to ensure accuracy with new data.</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Technical support and troubleshooting.</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grpSp>
      <p:grpSp>
        <p:nvGrpSpPr>
          <p:cNvPr id="4475" name="Google Shape;4475;p103"/>
          <p:cNvGrpSpPr/>
          <p:nvPr/>
        </p:nvGrpSpPr>
        <p:grpSpPr>
          <a:xfrm>
            <a:off x="217950" y="1189877"/>
            <a:ext cx="3546900" cy="3358061"/>
            <a:chOff x="0" y="1189989"/>
            <a:chExt cx="3546900" cy="3358061"/>
          </a:xfrm>
        </p:grpSpPr>
        <p:sp>
          <p:nvSpPr>
            <p:cNvPr id="4476" name="Google Shape;4476;p103"/>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Development cost</a:t>
              </a:r>
              <a:endParaRPr sz="1600">
                <a:solidFill>
                  <a:srgbClr val="FFFFFF"/>
                </a:solidFill>
                <a:latin typeface="Roboto"/>
                <a:ea typeface="Roboto"/>
                <a:cs typeface="Roboto"/>
                <a:sym typeface="Roboto"/>
              </a:endParaRPr>
            </a:p>
          </p:txBody>
        </p:sp>
        <p:sp>
          <p:nvSpPr>
            <p:cNvPr id="4477" name="Google Shape;4477;p103"/>
            <p:cNvSpPr txBox="1"/>
            <p:nvPr/>
          </p:nvSpPr>
          <p:spPr>
            <a:xfrm>
              <a:off x="595261" y="1932350"/>
              <a:ext cx="22362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Data collection and cleaning.</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Personnel costs for data scientists and engineers.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Computational resources for training.</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grpSp>
      <p:grpSp>
        <p:nvGrpSpPr>
          <p:cNvPr id="4478" name="Google Shape;4478;p103"/>
          <p:cNvGrpSpPr/>
          <p:nvPr/>
        </p:nvGrpSpPr>
        <p:grpSpPr>
          <a:xfrm>
            <a:off x="2944204" y="1189775"/>
            <a:ext cx="3305700" cy="3358175"/>
            <a:chOff x="2944204" y="1189775"/>
            <a:chExt cx="3305700" cy="3358175"/>
          </a:xfrm>
        </p:grpSpPr>
        <p:sp>
          <p:nvSpPr>
            <p:cNvPr id="4479" name="Google Shape;4479;p103"/>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Implementation cost</a:t>
              </a:r>
              <a:endParaRPr sz="1600">
                <a:solidFill>
                  <a:srgbClr val="FFFFFF"/>
                </a:solidFill>
                <a:latin typeface="Roboto"/>
                <a:ea typeface="Roboto"/>
                <a:cs typeface="Roboto"/>
                <a:sym typeface="Roboto"/>
              </a:endParaRPr>
            </a:p>
          </p:txBody>
        </p:sp>
        <p:sp>
          <p:nvSpPr>
            <p:cNvPr id="4480" name="Google Shape;4480;p103"/>
            <p:cNvSpPr txBox="1"/>
            <p:nvPr/>
          </p:nvSpPr>
          <p:spPr>
            <a:xfrm>
              <a:off x="3478949" y="1932250"/>
              <a:ext cx="2236200" cy="2615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Integration into existing healthcare systems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Cost of obtaining new CT scan images for risk prediction.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Training for staff using the model.</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grpSp>
      <p:sp>
        <p:nvSpPr>
          <p:cNvPr id="4481" name="Google Shape;4481;p103"/>
          <p:cNvSpPr txBox="1"/>
          <p:nvPr/>
        </p:nvSpPr>
        <p:spPr>
          <a:xfrm>
            <a:off x="732913" y="407525"/>
            <a:ext cx="65724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Implementation</a:t>
            </a:r>
            <a:r>
              <a:rPr b="1" lang="en" sz="3000">
                <a:solidFill>
                  <a:schemeClr val="lt1"/>
                </a:solidFill>
                <a:latin typeface="Helvetica Neue"/>
                <a:ea typeface="Helvetica Neue"/>
                <a:cs typeface="Helvetica Neue"/>
                <a:sym typeface="Helvetica Neue"/>
              </a:rPr>
              <a:t> Cost</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104"/>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487" name="Google Shape;4487;p104"/>
          <p:cNvGrpSpPr/>
          <p:nvPr/>
        </p:nvGrpSpPr>
        <p:grpSpPr>
          <a:xfrm>
            <a:off x="3401088" y="4475332"/>
            <a:ext cx="363752" cy="353113"/>
            <a:chOff x="5314188" y="3350032"/>
            <a:chExt cx="363752" cy="353113"/>
          </a:xfrm>
        </p:grpSpPr>
        <p:sp>
          <p:nvSpPr>
            <p:cNvPr id="4488" name="Google Shape;4488;p10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0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104"/>
          <p:cNvGrpSpPr/>
          <p:nvPr/>
        </p:nvGrpSpPr>
        <p:grpSpPr>
          <a:xfrm>
            <a:off x="2856804" y="4547942"/>
            <a:ext cx="367161" cy="287523"/>
            <a:chOff x="4878379" y="2473892"/>
            <a:chExt cx="367161" cy="287523"/>
          </a:xfrm>
        </p:grpSpPr>
        <p:sp>
          <p:nvSpPr>
            <p:cNvPr id="4491" name="Google Shape;4491;p10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0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0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0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0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104"/>
          <p:cNvGrpSpPr/>
          <p:nvPr/>
        </p:nvGrpSpPr>
        <p:grpSpPr>
          <a:xfrm>
            <a:off x="5780070" y="4460967"/>
            <a:ext cx="368308" cy="367033"/>
            <a:chOff x="7100170" y="1500117"/>
            <a:chExt cx="368308" cy="367033"/>
          </a:xfrm>
        </p:grpSpPr>
        <p:sp>
          <p:nvSpPr>
            <p:cNvPr id="4497" name="Google Shape;4497;p10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0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0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0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0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0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0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0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0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0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0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0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0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104"/>
          <p:cNvGrpSpPr/>
          <p:nvPr/>
        </p:nvGrpSpPr>
        <p:grpSpPr>
          <a:xfrm>
            <a:off x="4314269" y="4460523"/>
            <a:ext cx="375507" cy="367925"/>
            <a:chOff x="6657194" y="2434073"/>
            <a:chExt cx="375507" cy="367925"/>
          </a:xfrm>
        </p:grpSpPr>
        <p:sp>
          <p:nvSpPr>
            <p:cNvPr id="4511" name="Google Shape;4511;p10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0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0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104"/>
          <p:cNvGrpSpPr/>
          <p:nvPr/>
        </p:nvGrpSpPr>
        <p:grpSpPr>
          <a:xfrm>
            <a:off x="3835149" y="4468306"/>
            <a:ext cx="367925" cy="367161"/>
            <a:chOff x="5756399" y="2434456"/>
            <a:chExt cx="367925" cy="367161"/>
          </a:xfrm>
        </p:grpSpPr>
        <p:sp>
          <p:nvSpPr>
            <p:cNvPr id="4515" name="Google Shape;4515;p10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0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0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0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0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0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0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104"/>
          <p:cNvGrpSpPr/>
          <p:nvPr/>
        </p:nvGrpSpPr>
        <p:grpSpPr>
          <a:xfrm>
            <a:off x="4800981" y="4460523"/>
            <a:ext cx="373627" cy="367925"/>
            <a:chOff x="7964906" y="2434073"/>
            <a:chExt cx="373627" cy="367925"/>
          </a:xfrm>
        </p:grpSpPr>
        <p:sp>
          <p:nvSpPr>
            <p:cNvPr id="4523" name="Google Shape;4523;p10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0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5" name="Google Shape;4525;p104"/>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526" name="Google Shape;4526;p104"/>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grpSp>
        <p:nvGrpSpPr>
          <p:cNvPr id="4527" name="Google Shape;4527;p104"/>
          <p:cNvGrpSpPr/>
          <p:nvPr/>
        </p:nvGrpSpPr>
        <p:grpSpPr>
          <a:xfrm>
            <a:off x="5318224" y="4466750"/>
            <a:ext cx="318231" cy="355470"/>
            <a:chOff x="6219124" y="2902788"/>
            <a:chExt cx="318231" cy="355470"/>
          </a:xfrm>
        </p:grpSpPr>
        <p:sp>
          <p:nvSpPr>
            <p:cNvPr id="4528" name="Google Shape;4528;p10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0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0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1" name="Google Shape;4531;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2" name="Google Shape;4532;p10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04"/>
          <p:cNvSpPr txBox="1"/>
          <p:nvPr/>
        </p:nvSpPr>
        <p:spPr>
          <a:xfrm>
            <a:off x="6691875" y="759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05</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Cost Benefits Analysis</a:t>
            </a:r>
            <a:endParaRPr b="1" sz="1100">
              <a:solidFill>
                <a:srgbClr val="657E93"/>
              </a:solidFill>
              <a:latin typeface="Roboto"/>
              <a:ea typeface="Roboto"/>
              <a:cs typeface="Roboto"/>
              <a:sym typeface="Roboto"/>
            </a:endParaRPr>
          </a:p>
        </p:txBody>
      </p:sp>
      <p:sp>
        <p:nvSpPr>
          <p:cNvPr id="4534" name="Google Shape;4534;p104"/>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sp>
        <p:nvSpPr>
          <p:cNvPr id="4535" name="Google Shape;4535;p104"/>
          <p:cNvSpPr txBox="1"/>
          <p:nvPr/>
        </p:nvSpPr>
        <p:spPr>
          <a:xfrm>
            <a:off x="351913" y="461100"/>
            <a:ext cx="65724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Hospital Implementation</a:t>
            </a:r>
            <a:r>
              <a:rPr b="1" lang="en" sz="3000">
                <a:solidFill>
                  <a:schemeClr val="lt1"/>
                </a:solidFill>
                <a:latin typeface="Helvetica Neue"/>
                <a:ea typeface="Helvetica Neue"/>
                <a:cs typeface="Helvetica Neue"/>
                <a:sym typeface="Helvetica Neue"/>
              </a:rPr>
              <a:t> Benefit</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grpSp>
        <p:nvGrpSpPr>
          <p:cNvPr id="4536" name="Google Shape;4536;p104"/>
          <p:cNvGrpSpPr/>
          <p:nvPr/>
        </p:nvGrpSpPr>
        <p:grpSpPr>
          <a:xfrm>
            <a:off x="323513" y="1986800"/>
            <a:ext cx="2952125" cy="1289700"/>
            <a:chOff x="323513" y="1986800"/>
            <a:chExt cx="2952125" cy="1289700"/>
          </a:xfrm>
        </p:grpSpPr>
        <p:sp>
          <p:nvSpPr>
            <p:cNvPr id="4537" name="Google Shape;4537;p104"/>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Early detection benefits for patients</a:t>
              </a:r>
              <a:endParaRPr b="1">
                <a:latin typeface="Roboto"/>
                <a:ea typeface="Roboto"/>
                <a:cs typeface="Roboto"/>
                <a:sym typeface="Roboto"/>
              </a:endParaRPr>
            </a:p>
            <a:p>
              <a:pPr indent="0" lvl="0" marL="0" rtl="0" algn="r">
                <a:spcBef>
                  <a:spcPts val="0"/>
                </a:spcBef>
                <a:spcAft>
                  <a:spcPts val="0"/>
                </a:spcAft>
                <a:buNone/>
              </a:pPr>
              <a:r>
                <a:t/>
              </a:r>
              <a:endParaRPr b="1" sz="500">
                <a:latin typeface="Roboto"/>
                <a:ea typeface="Roboto"/>
                <a:cs typeface="Roboto"/>
                <a:sym typeface="Roboto"/>
              </a:endParaRPr>
            </a:p>
            <a:p>
              <a:pPr indent="0" lvl="0" marL="0" rtl="0" algn="r">
                <a:spcBef>
                  <a:spcPts val="0"/>
                </a:spcBef>
                <a:spcAft>
                  <a:spcPts val="1600"/>
                </a:spcAft>
                <a:buNone/>
              </a:pPr>
              <a:r>
                <a:rPr lang="en">
                  <a:latin typeface="Roboto"/>
                  <a:ea typeface="Roboto"/>
                  <a:cs typeface="Roboto"/>
                  <a:sym typeface="Roboto"/>
                </a:rPr>
                <a:t>Potential cost savings by treating stroke early, for example, minimization of long term care.</a:t>
              </a:r>
              <a:endParaRPr b="1">
                <a:latin typeface="Roboto"/>
                <a:ea typeface="Roboto"/>
                <a:cs typeface="Roboto"/>
                <a:sym typeface="Roboto"/>
              </a:endParaRPr>
            </a:p>
          </p:txBody>
        </p:sp>
        <p:cxnSp>
          <p:nvCxnSpPr>
            <p:cNvPr id="4538" name="Google Shape;4538;p104"/>
            <p:cNvCxnSpPr/>
            <p:nvPr/>
          </p:nvCxnSpPr>
          <p:spPr>
            <a:xfrm rot="10800000">
              <a:off x="2642038" y="2647950"/>
              <a:ext cx="633600" cy="0"/>
            </a:xfrm>
            <a:prstGeom prst="straightConnector1">
              <a:avLst/>
            </a:prstGeom>
            <a:noFill/>
            <a:ln cap="flat" cmpd="sng" w="9525">
              <a:solidFill>
                <a:srgbClr val="249C91"/>
              </a:solidFill>
              <a:prstDash val="solid"/>
              <a:round/>
              <a:headEnd len="sm" w="sm" type="none"/>
              <a:tailEnd len="med" w="med" type="oval"/>
            </a:ln>
          </p:spPr>
        </p:cxnSp>
      </p:grpSp>
      <p:grpSp>
        <p:nvGrpSpPr>
          <p:cNvPr id="4539" name="Google Shape;4539;p104"/>
          <p:cNvGrpSpPr/>
          <p:nvPr/>
        </p:nvGrpSpPr>
        <p:grpSpPr>
          <a:xfrm>
            <a:off x="5209838" y="1365150"/>
            <a:ext cx="3743264" cy="1289700"/>
            <a:chOff x="5209838" y="1365150"/>
            <a:chExt cx="3743264" cy="1289700"/>
          </a:xfrm>
        </p:grpSpPr>
        <p:sp>
          <p:nvSpPr>
            <p:cNvPr id="4540" name="Google Shape;4540;p104"/>
            <p:cNvSpPr txBox="1"/>
            <p:nvPr/>
          </p:nvSpPr>
          <p:spPr>
            <a:xfrm>
              <a:off x="6544101" y="1365150"/>
              <a:ext cx="2409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Saving costs associated with doctor's time.</a:t>
              </a:r>
              <a:endParaRPr b="1">
                <a:latin typeface="Roboto"/>
                <a:ea typeface="Roboto"/>
                <a:cs typeface="Roboto"/>
                <a:sym typeface="Roboto"/>
              </a:endParaRPr>
            </a:p>
            <a:p>
              <a:pPr indent="0" lvl="0" marL="0" rtl="0" algn="l">
                <a:spcBef>
                  <a:spcPts val="0"/>
                </a:spcBef>
                <a:spcAft>
                  <a:spcPts val="0"/>
                </a:spcAft>
                <a:buNone/>
              </a:pPr>
              <a:r>
                <a:t/>
              </a:r>
              <a:endParaRPr b="1" sz="500">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The app will be able </a:t>
              </a:r>
              <a:r>
                <a:rPr lang="en">
                  <a:latin typeface="Roboto"/>
                  <a:ea typeface="Roboto"/>
                  <a:cs typeface="Roboto"/>
                  <a:sym typeface="Roboto"/>
                </a:rPr>
                <a:t>predict the risk of getting stroke without requiring a doctor's diagnosis, allowing nurses or clinical assistants to use it and avoid occupying doctors’ time.</a:t>
              </a:r>
              <a:endParaRPr b="1">
                <a:latin typeface="Roboto"/>
                <a:ea typeface="Roboto"/>
                <a:cs typeface="Roboto"/>
                <a:sym typeface="Roboto"/>
              </a:endParaRPr>
            </a:p>
          </p:txBody>
        </p:sp>
        <p:cxnSp>
          <p:nvCxnSpPr>
            <p:cNvPr id="4541" name="Google Shape;4541;p104"/>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4542" name="Google Shape;4542;p104"/>
          <p:cNvGrpSpPr/>
          <p:nvPr/>
        </p:nvGrpSpPr>
        <p:grpSpPr>
          <a:xfrm>
            <a:off x="5209838" y="3172850"/>
            <a:ext cx="3743264" cy="1289700"/>
            <a:chOff x="5209838" y="3172850"/>
            <a:chExt cx="3743264" cy="1289700"/>
          </a:xfrm>
        </p:grpSpPr>
        <p:sp>
          <p:nvSpPr>
            <p:cNvPr id="4543" name="Google Shape;4543;p104"/>
            <p:cNvSpPr txBox="1"/>
            <p:nvPr/>
          </p:nvSpPr>
          <p:spPr>
            <a:xfrm>
              <a:off x="6544101" y="3172850"/>
              <a:ext cx="2409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Save on operational cost for hospital healthcare facilities</a:t>
              </a:r>
              <a:endParaRPr b="1">
                <a:latin typeface="Roboto"/>
                <a:ea typeface="Roboto"/>
                <a:cs typeface="Roboto"/>
                <a:sym typeface="Roboto"/>
              </a:endParaRPr>
            </a:p>
            <a:p>
              <a:pPr indent="0" lvl="0" marL="0" rtl="0" algn="l">
                <a:spcBef>
                  <a:spcPts val="0"/>
                </a:spcBef>
                <a:spcAft>
                  <a:spcPts val="0"/>
                </a:spcAft>
                <a:buNone/>
              </a:pPr>
              <a:r>
                <a:t/>
              </a:r>
              <a:endParaRPr b="1" sz="500">
                <a:latin typeface="Roboto"/>
                <a:ea typeface="Roboto"/>
                <a:cs typeface="Roboto"/>
                <a:sym typeface="Roboto"/>
              </a:endParaRPr>
            </a:p>
            <a:p>
              <a:pPr indent="0" lvl="0" marL="0" rtl="0" algn="l">
                <a:spcBef>
                  <a:spcPts val="0"/>
                </a:spcBef>
                <a:spcAft>
                  <a:spcPts val="1600"/>
                </a:spcAft>
                <a:buNone/>
              </a:pPr>
              <a:r>
                <a:rPr lang="en">
                  <a:latin typeface="Roboto"/>
                  <a:ea typeface="Roboto"/>
                  <a:cs typeface="Roboto"/>
                  <a:sym typeface="Roboto"/>
                </a:rPr>
                <a:t>Including equipment cost, manpower cost and etc.</a:t>
              </a:r>
              <a:endParaRPr b="1">
                <a:latin typeface="Roboto"/>
                <a:ea typeface="Roboto"/>
                <a:cs typeface="Roboto"/>
                <a:sym typeface="Roboto"/>
              </a:endParaRPr>
            </a:p>
          </p:txBody>
        </p:sp>
        <p:cxnSp>
          <p:nvCxnSpPr>
            <p:cNvPr id="4544" name="Google Shape;4544;p104"/>
            <p:cNvCxnSpPr/>
            <p:nvPr/>
          </p:nvCxnSpPr>
          <p:spPr>
            <a:xfrm>
              <a:off x="5209838" y="3648300"/>
              <a:ext cx="1286700" cy="0"/>
            </a:xfrm>
            <a:prstGeom prst="straightConnector1">
              <a:avLst/>
            </a:prstGeom>
            <a:noFill/>
            <a:ln cap="flat" cmpd="sng" w="9525">
              <a:solidFill>
                <a:srgbClr val="1D7E75"/>
              </a:solidFill>
              <a:prstDash val="solid"/>
              <a:round/>
              <a:headEnd len="sm" w="sm" type="none"/>
              <a:tailEnd len="med" w="med" type="oval"/>
            </a:ln>
          </p:spPr>
        </p:cxnSp>
      </p:grpSp>
      <p:grpSp>
        <p:nvGrpSpPr>
          <p:cNvPr id="4545" name="Google Shape;4545;p104"/>
          <p:cNvGrpSpPr/>
          <p:nvPr/>
        </p:nvGrpSpPr>
        <p:grpSpPr>
          <a:xfrm>
            <a:off x="2281213" y="728463"/>
            <a:ext cx="3814835" cy="3790597"/>
            <a:chOff x="2662213" y="676344"/>
            <a:chExt cx="3814835" cy="3790597"/>
          </a:xfrm>
        </p:grpSpPr>
        <p:sp>
          <p:nvSpPr>
            <p:cNvPr id="4546" name="Google Shape;4546;p104"/>
            <p:cNvSpPr/>
            <p:nvPr/>
          </p:nvSpPr>
          <p:spPr>
            <a:xfrm rot="3600185">
              <a:off x="3169983" y="1184511"/>
              <a:ext cx="2774659" cy="2774659"/>
            </a:xfrm>
            <a:prstGeom prst="blockArc">
              <a:avLst>
                <a:gd fmla="val 12622480" name="adj1"/>
                <a:gd fmla="val 19781569" name="adj2"/>
                <a:gd fmla="val 20773"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04"/>
            <p:cNvSpPr/>
            <p:nvPr/>
          </p:nvSpPr>
          <p:spPr>
            <a:xfrm rot="10800000">
              <a:off x="3183490" y="1163229"/>
              <a:ext cx="2774700" cy="2774700"/>
            </a:xfrm>
            <a:prstGeom prst="blockArc">
              <a:avLst>
                <a:gd fmla="val 12622480" name="adj1"/>
                <a:gd fmla="val 19662822" name="adj2"/>
                <a:gd fmla="val 20729"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04"/>
            <p:cNvSpPr/>
            <p:nvPr/>
          </p:nvSpPr>
          <p:spPr>
            <a:xfrm rot="-3600185">
              <a:off x="3194618" y="1184114"/>
              <a:ext cx="2774659" cy="2774659"/>
            </a:xfrm>
            <a:prstGeom prst="blockArc">
              <a:avLst>
                <a:gd fmla="val 12622480" name="adj1"/>
                <a:gd fmla="val 19703271" name="adj2"/>
                <a:gd fmla="val 20851" name="adj3"/>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104"/>
            <p:cNvGrpSpPr/>
            <p:nvPr/>
          </p:nvGrpSpPr>
          <p:grpSpPr>
            <a:xfrm rot="-7200165">
              <a:off x="3337679" y="2826785"/>
              <a:ext cx="585011" cy="585536"/>
              <a:chOff x="1967628" y="812211"/>
              <a:chExt cx="588000" cy="588000"/>
            </a:xfrm>
          </p:grpSpPr>
          <p:sp>
            <p:nvSpPr>
              <p:cNvPr id="4550" name="Google Shape;4550;p104"/>
              <p:cNvSpPr/>
              <p:nvPr/>
            </p:nvSpPr>
            <p:spPr>
              <a:xfrm rot="39023">
                <a:off x="1970909" y="815492"/>
                <a:ext cx="581437" cy="581437"/>
              </a:xfrm>
              <a:prstGeom prst="pie">
                <a:avLst>
                  <a:gd fmla="val 6190354" name="adj1"/>
                  <a:gd fmla="val 14996165" name="adj2"/>
                </a:avLst>
              </a:prstGeom>
              <a:solidFill>
                <a:srgbClr val="249C9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04"/>
              <p:cNvSpPr/>
              <p:nvPr/>
            </p:nvSpPr>
            <p:spPr>
              <a:xfrm rot="10800000">
                <a:off x="1970875" y="815525"/>
                <a:ext cx="581400" cy="581400"/>
              </a:xfrm>
              <a:prstGeom prst="pie">
                <a:avLst>
                  <a:gd fmla="val 4028252" name="adj1"/>
                  <a:gd fmla="val 17183677"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104"/>
            <p:cNvGrpSpPr/>
            <p:nvPr/>
          </p:nvGrpSpPr>
          <p:grpSpPr>
            <a:xfrm>
              <a:off x="4264097" y="1180331"/>
              <a:ext cx="585001" cy="585530"/>
              <a:chOff x="1970048" y="811613"/>
              <a:chExt cx="588000" cy="588000"/>
            </a:xfrm>
          </p:grpSpPr>
          <p:sp>
            <p:nvSpPr>
              <p:cNvPr id="4553" name="Google Shape;4553;p104"/>
              <p:cNvSpPr/>
              <p:nvPr/>
            </p:nvSpPr>
            <p:spPr>
              <a:xfrm rot="39023">
                <a:off x="1973329" y="814894"/>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04"/>
              <p:cNvSpPr/>
              <p:nvPr/>
            </p:nvSpPr>
            <p:spPr>
              <a:xfrm rot="10800000">
                <a:off x="1973295" y="814927"/>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104"/>
            <p:cNvGrpSpPr/>
            <p:nvPr/>
          </p:nvGrpSpPr>
          <p:grpSpPr>
            <a:xfrm rot="7200165">
              <a:off x="5229930" y="2804716"/>
              <a:ext cx="585011" cy="585536"/>
              <a:chOff x="1977085" y="811649"/>
              <a:chExt cx="588000" cy="588000"/>
            </a:xfrm>
          </p:grpSpPr>
          <p:sp>
            <p:nvSpPr>
              <p:cNvPr id="4556" name="Google Shape;4556;p104"/>
              <p:cNvSpPr/>
              <p:nvPr/>
            </p:nvSpPr>
            <p:spPr>
              <a:xfrm rot="39023">
                <a:off x="1980366" y="814930"/>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04"/>
              <p:cNvSpPr/>
              <p:nvPr/>
            </p:nvSpPr>
            <p:spPr>
              <a:xfrm rot="10800000">
                <a:off x="1980332" y="814963"/>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8" name="Google Shape;4558;p104"/>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4559" name="Google Shape;4559;p104"/>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4560" name="Google Shape;4560;p104"/>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4" name="Shape 4564"/>
        <p:cNvGrpSpPr/>
        <p:nvPr/>
      </p:nvGrpSpPr>
      <p:grpSpPr>
        <a:xfrm>
          <a:off x="0" y="0"/>
          <a:ext cx="0" cy="0"/>
          <a:chOff x="0" y="0"/>
          <a:chExt cx="0" cy="0"/>
        </a:xfrm>
      </p:grpSpPr>
      <p:sp>
        <p:nvSpPr>
          <p:cNvPr id="4565" name="Google Shape;4565;p105"/>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566" name="Google Shape;4566;p105"/>
          <p:cNvGrpSpPr/>
          <p:nvPr/>
        </p:nvGrpSpPr>
        <p:grpSpPr>
          <a:xfrm>
            <a:off x="3401088" y="4475332"/>
            <a:ext cx="363752" cy="353113"/>
            <a:chOff x="5314188" y="3350032"/>
            <a:chExt cx="363752" cy="353113"/>
          </a:xfrm>
        </p:grpSpPr>
        <p:sp>
          <p:nvSpPr>
            <p:cNvPr id="4567" name="Google Shape;4567;p10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0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105"/>
          <p:cNvGrpSpPr/>
          <p:nvPr/>
        </p:nvGrpSpPr>
        <p:grpSpPr>
          <a:xfrm>
            <a:off x="2856804" y="4547942"/>
            <a:ext cx="367161" cy="287523"/>
            <a:chOff x="4878379" y="2473892"/>
            <a:chExt cx="367161" cy="287523"/>
          </a:xfrm>
        </p:grpSpPr>
        <p:sp>
          <p:nvSpPr>
            <p:cNvPr id="4570" name="Google Shape;4570;p10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0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0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0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0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105"/>
          <p:cNvGrpSpPr/>
          <p:nvPr/>
        </p:nvGrpSpPr>
        <p:grpSpPr>
          <a:xfrm>
            <a:off x="5780070" y="4460967"/>
            <a:ext cx="368308" cy="367033"/>
            <a:chOff x="7100170" y="1500117"/>
            <a:chExt cx="368308" cy="367033"/>
          </a:xfrm>
        </p:grpSpPr>
        <p:sp>
          <p:nvSpPr>
            <p:cNvPr id="4576" name="Google Shape;4576;p10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0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0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0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0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0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0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0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0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0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0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0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0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05"/>
          <p:cNvGrpSpPr/>
          <p:nvPr/>
        </p:nvGrpSpPr>
        <p:grpSpPr>
          <a:xfrm>
            <a:off x="4314269" y="4460523"/>
            <a:ext cx="375507" cy="367925"/>
            <a:chOff x="6657194" y="2434073"/>
            <a:chExt cx="375507" cy="367925"/>
          </a:xfrm>
        </p:grpSpPr>
        <p:sp>
          <p:nvSpPr>
            <p:cNvPr id="4590" name="Google Shape;4590;p10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0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0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105"/>
          <p:cNvGrpSpPr/>
          <p:nvPr/>
        </p:nvGrpSpPr>
        <p:grpSpPr>
          <a:xfrm>
            <a:off x="3835149" y="4468306"/>
            <a:ext cx="367925" cy="367161"/>
            <a:chOff x="5756399" y="2434456"/>
            <a:chExt cx="367925" cy="367161"/>
          </a:xfrm>
        </p:grpSpPr>
        <p:sp>
          <p:nvSpPr>
            <p:cNvPr id="4594" name="Google Shape;4594;p10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0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0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0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0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0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0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05"/>
          <p:cNvGrpSpPr/>
          <p:nvPr/>
        </p:nvGrpSpPr>
        <p:grpSpPr>
          <a:xfrm>
            <a:off x="4800981" y="4460523"/>
            <a:ext cx="373627" cy="367925"/>
            <a:chOff x="7964906" y="2434073"/>
            <a:chExt cx="373627" cy="367925"/>
          </a:xfrm>
        </p:grpSpPr>
        <p:sp>
          <p:nvSpPr>
            <p:cNvPr id="4602" name="Google Shape;4602;p10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0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4" name="Google Shape;4604;p105"/>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605" name="Google Shape;4605;p105"/>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grpSp>
        <p:nvGrpSpPr>
          <p:cNvPr id="4606" name="Google Shape;4606;p105"/>
          <p:cNvGrpSpPr/>
          <p:nvPr/>
        </p:nvGrpSpPr>
        <p:grpSpPr>
          <a:xfrm>
            <a:off x="5318224" y="4466750"/>
            <a:ext cx="318231" cy="355470"/>
            <a:chOff x="6219124" y="2902788"/>
            <a:chExt cx="318231" cy="355470"/>
          </a:xfrm>
        </p:grpSpPr>
        <p:sp>
          <p:nvSpPr>
            <p:cNvPr id="4607" name="Google Shape;4607;p10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0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0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0" name="Google Shape;461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1" name="Google Shape;4611;p10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05"/>
          <p:cNvSpPr txBox="1"/>
          <p:nvPr/>
        </p:nvSpPr>
        <p:spPr>
          <a:xfrm>
            <a:off x="6691875" y="75950"/>
            <a:ext cx="11154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05</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Cost Benefits Analysis</a:t>
            </a:r>
            <a:endParaRPr b="1" sz="1100">
              <a:solidFill>
                <a:srgbClr val="657E93"/>
              </a:solidFill>
              <a:latin typeface="Roboto"/>
              <a:ea typeface="Roboto"/>
              <a:cs typeface="Roboto"/>
              <a:sym typeface="Roboto"/>
            </a:endParaRPr>
          </a:p>
        </p:txBody>
      </p:sp>
      <p:sp>
        <p:nvSpPr>
          <p:cNvPr id="4613" name="Google Shape;4613;p105"/>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sp>
        <p:nvSpPr>
          <p:cNvPr id="4614" name="Google Shape;4614;p105"/>
          <p:cNvSpPr txBox="1"/>
          <p:nvPr/>
        </p:nvSpPr>
        <p:spPr>
          <a:xfrm>
            <a:off x="1520825" y="613500"/>
            <a:ext cx="55839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Patient Cost &amp; Benefits</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grpSp>
        <p:nvGrpSpPr>
          <p:cNvPr id="4615" name="Google Shape;4615;p105"/>
          <p:cNvGrpSpPr/>
          <p:nvPr/>
        </p:nvGrpSpPr>
        <p:grpSpPr>
          <a:xfrm>
            <a:off x="0" y="1189989"/>
            <a:ext cx="3546900" cy="3482836"/>
            <a:chOff x="0" y="1189989"/>
            <a:chExt cx="3546900" cy="3482836"/>
          </a:xfrm>
        </p:grpSpPr>
        <p:sp>
          <p:nvSpPr>
            <p:cNvPr id="4616" name="Google Shape;4616;p105"/>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Without App Implementation</a:t>
              </a:r>
              <a:endParaRPr>
                <a:solidFill>
                  <a:srgbClr val="FFFFFF"/>
                </a:solidFill>
                <a:latin typeface="Roboto"/>
                <a:ea typeface="Roboto"/>
                <a:cs typeface="Roboto"/>
                <a:sym typeface="Roboto"/>
              </a:endParaRPr>
            </a:p>
          </p:txBody>
        </p:sp>
        <p:sp>
          <p:nvSpPr>
            <p:cNvPr id="4617" name="Google Shape;4617;p105"/>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Hospital cost $5,000 - $15,000</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Rehabilitation cost $6,000 - $12,000 for 6 months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If the patient gets stroke, he will lose his income for 6 months or longer,  $30,000 or more</a:t>
              </a:r>
              <a:endParaRPr sz="1200">
                <a:latin typeface="Roboto"/>
                <a:ea typeface="Roboto"/>
                <a:cs typeface="Roboto"/>
                <a:sym typeface="Roboto"/>
              </a:endParaRPr>
            </a:p>
          </p:txBody>
        </p:sp>
      </p:grpSp>
      <p:grpSp>
        <p:nvGrpSpPr>
          <p:cNvPr id="4618" name="Google Shape;4618;p105"/>
          <p:cNvGrpSpPr/>
          <p:nvPr/>
        </p:nvGrpSpPr>
        <p:grpSpPr>
          <a:xfrm>
            <a:off x="2944204" y="1189775"/>
            <a:ext cx="3305700" cy="3483050"/>
            <a:chOff x="2944204" y="1189775"/>
            <a:chExt cx="3305700" cy="3483050"/>
          </a:xfrm>
        </p:grpSpPr>
        <p:sp>
          <p:nvSpPr>
            <p:cNvPr id="4619" name="Google Shape;4619;p105"/>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With App Implementation</a:t>
              </a:r>
              <a:endParaRPr>
                <a:solidFill>
                  <a:srgbClr val="FFFFFF"/>
                </a:solidFill>
                <a:latin typeface="Roboto"/>
                <a:ea typeface="Roboto"/>
                <a:cs typeface="Roboto"/>
                <a:sym typeface="Roboto"/>
              </a:endParaRPr>
            </a:p>
          </p:txBody>
        </p:sp>
        <p:sp>
          <p:nvSpPr>
            <p:cNvPr id="4620" name="Google Shape;4620;p105"/>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Save hospitalization and rehabilitation cost.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Cholesterol and high blood pressure medicine $1,000 - $1,200 a year.</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Will be able to continue working and have income.</a:t>
              </a:r>
              <a:endParaRPr sz="1200">
                <a:latin typeface="Roboto"/>
                <a:ea typeface="Roboto"/>
                <a:cs typeface="Roboto"/>
                <a:sym typeface="Roboto"/>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pic>
        <p:nvPicPr>
          <p:cNvPr id="4625" name="Google Shape;4625;p106"/>
          <p:cNvPicPr preferRelativeResize="0"/>
          <p:nvPr/>
        </p:nvPicPr>
        <p:blipFill>
          <a:blip r:embed="rId3">
            <a:alphaModFix amt="23000"/>
          </a:blip>
          <a:stretch>
            <a:fillRect/>
          </a:stretch>
        </p:blipFill>
        <p:spPr>
          <a:xfrm>
            <a:off x="-404825" y="457403"/>
            <a:ext cx="10129649" cy="1540325"/>
          </a:xfrm>
          <a:prstGeom prst="rect">
            <a:avLst/>
          </a:prstGeom>
          <a:noFill/>
          <a:ln>
            <a:noFill/>
          </a:ln>
        </p:spPr>
      </p:pic>
      <p:sp>
        <p:nvSpPr>
          <p:cNvPr id="4626" name="Google Shape;4626;p106"/>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627" name="Google Shape;4627;p106"/>
          <p:cNvGrpSpPr/>
          <p:nvPr/>
        </p:nvGrpSpPr>
        <p:grpSpPr>
          <a:xfrm>
            <a:off x="3401088" y="4475332"/>
            <a:ext cx="363752" cy="353113"/>
            <a:chOff x="5314188" y="3350032"/>
            <a:chExt cx="363752" cy="353113"/>
          </a:xfrm>
        </p:grpSpPr>
        <p:sp>
          <p:nvSpPr>
            <p:cNvPr id="4628" name="Google Shape;4628;p10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0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106"/>
          <p:cNvGrpSpPr/>
          <p:nvPr/>
        </p:nvGrpSpPr>
        <p:grpSpPr>
          <a:xfrm>
            <a:off x="2856804" y="4547942"/>
            <a:ext cx="367161" cy="287523"/>
            <a:chOff x="4878379" y="2473892"/>
            <a:chExt cx="367161" cy="287523"/>
          </a:xfrm>
        </p:grpSpPr>
        <p:sp>
          <p:nvSpPr>
            <p:cNvPr id="4631" name="Google Shape;4631;p10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0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0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0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0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106"/>
          <p:cNvGrpSpPr/>
          <p:nvPr/>
        </p:nvGrpSpPr>
        <p:grpSpPr>
          <a:xfrm>
            <a:off x="5780070" y="4460967"/>
            <a:ext cx="368308" cy="367033"/>
            <a:chOff x="7100170" y="1500117"/>
            <a:chExt cx="368308" cy="367033"/>
          </a:xfrm>
        </p:grpSpPr>
        <p:sp>
          <p:nvSpPr>
            <p:cNvPr id="4637" name="Google Shape;4637;p10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0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0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0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0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0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0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0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0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0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0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0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0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106"/>
          <p:cNvGrpSpPr/>
          <p:nvPr/>
        </p:nvGrpSpPr>
        <p:grpSpPr>
          <a:xfrm>
            <a:off x="4314269" y="4460523"/>
            <a:ext cx="375507" cy="367925"/>
            <a:chOff x="6657194" y="2434073"/>
            <a:chExt cx="375507" cy="367925"/>
          </a:xfrm>
        </p:grpSpPr>
        <p:sp>
          <p:nvSpPr>
            <p:cNvPr id="4651" name="Google Shape;4651;p10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0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0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106"/>
          <p:cNvGrpSpPr/>
          <p:nvPr/>
        </p:nvGrpSpPr>
        <p:grpSpPr>
          <a:xfrm>
            <a:off x="3835149" y="4468306"/>
            <a:ext cx="367925" cy="367161"/>
            <a:chOff x="5756399" y="2434456"/>
            <a:chExt cx="367925" cy="367161"/>
          </a:xfrm>
        </p:grpSpPr>
        <p:sp>
          <p:nvSpPr>
            <p:cNvPr id="4655" name="Google Shape;4655;p10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0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0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0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0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0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0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106"/>
          <p:cNvGrpSpPr/>
          <p:nvPr/>
        </p:nvGrpSpPr>
        <p:grpSpPr>
          <a:xfrm>
            <a:off x="4800981" y="4460523"/>
            <a:ext cx="373627" cy="367925"/>
            <a:chOff x="7964906" y="2434073"/>
            <a:chExt cx="373627" cy="367925"/>
          </a:xfrm>
        </p:grpSpPr>
        <p:sp>
          <p:nvSpPr>
            <p:cNvPr id="4663" name="Google Shape;4663;p10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0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5" name="Google Shape;4665;p106"/>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666" name="Google Shape;4666;p106"/>
          <p:cNvPicPr preferRelativeResize="0"/>
          <p:nvPr/>
        </p:nvPicPr>
        <p:blipFill>
          <a:blip r:embed="rId4">
            <a:alphaModFix/>
          </a:blip>
          <a:stretch>
            <a:fillRect/>
          </a:stretch>
        </p:blipFill>
        <p:spPr>
          <a:xfrm>
            <a:off x="2682637" y="1089375"/>
            <a:ext cx="3638775" cy="2175470"/>
          </a:xfrm>
          <a:prstGeom prst="rect">
            <a:avLst/>
          </a:prstGeom>
          <a:noFill/>
          <a:ln>
            <a:noFill/>
          </a:ln>
        </p:spPr>
      </p:pic>
      <p:pic>
        <p:nvPicPr>
          <p:cNvPr id="4667" name="Google Shape;4667;p106"/>
          <p:cNvPicPr preferRelativeResize="0"/>
          <p:nvPr/>
        </p:nvPicPr>
        <p:blipFill rotWithShape="1">
          <a:blip r:embed="rId5">
            <a:alphaModFix/>
          </a:blip>
          <a:srcRect b="0" l="69" r="69" t="0"/>
          <a:stretch/>
        </p:blipFill>
        <p:spPr>
          <a:xfrm>
            <a:off x="6928725" y="1543538"/>
            <a:ext cx="1457249" cy="1409100"/>
          </a:xfrm>
          <a:prstGeom prst="rect">
            <a:avLst/>
          </a:prstGeom>
          <a:noFill/>
          <a:ln cap="flat" cmpd="sng" w="114300">
            <a:solidFill>
              <a:srgbClr val="FFFFFF"/>
            </a:solidFill>
            <a:prstDash val="solid"/>
            <a:round/>
            <a:headEnd len="sm" w="sm" type="none"/>
            <a:tailEnd len="sm" w="sm" type="none"/>
          </a:ln>
        </p:spPr>
      </p:pic>
      <p:pic>
        <p:nvPicPr>
          <p:cNvPr id="4668" name="Google Shape;4668;p106"/>
          <p:cNvPicPr preferRelativeResize="0"/>
          <p:nvPr/>
        </p:nvPicPr>
        <p:blipFill rotWithShape="1">
          <a:blip r:embed="rId6">
            <a:alphaModFix/>
          </a:blip>
          <a:srcRect b="36276" l="0" r="0" t="4975"/>
          <a:stretch/>
        </p:blipFill>
        <p:spPr>
          <a:xfrm>
            <a:off x="871850" y="1567038"/>
            <a:ext cx="1543550" cy="1385599"/>
          </a:xfrm>
          <a:prstGeom prst="rect">
            <a:avLst/>
          </a:prstGeom>
          <a:noFill/>
          <a:ln cap="flat" cmpd="sng" w="114300">
            <a:solidFill>
              <a:srgbClr val="FFFFFF"/>
            </a:solidFill>
            <a:prstDash val="solid"/>
            <a:round/>
            <a:headEnd len="sm" w="sm" type="none"/>
            <a:tailEnd len="sm" w="sm" type="none"/>
          </a:ln>
        </p:spPr>
      </p:pic>
      <p:sp>
        <p:nvSpPr>
          <p:cNvPr id="4669" name="Google Shape;4669;p106"/>
          <p:cNvSpPr txBox="1"/>
          <p:nvPr/>
        </p:nvSpPr>
        <p:spPr>
          <a:xfrm>
            <a:off x="1069130" y="113040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4670" name="Google Shape;4670;p106"/>
          <p:cNvSpPr txBox="1"/>
          <p:nvPr/>
        </p:nvSpPr>
        <p:spPr>
          <a:xfrm>
            <a:off x="7082855" y="1089375"/>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grpSp>
        <p:nvGrpSpPr>
          <p:cNvPr id="4671" name="Google Shape;4671;p106"/>
          <p:cNvGrpSpPr/>
          <p:nvPr/>
        </p:nvGrpSpPr>
        <p:grpSpPr>
          <a:xfrm>
            <a:off x="5318224" y="4466750"/>
            <a:ext cx="318231" cy="355470"/>
            <a:chOff x="6219124" y="2902788"/>
            <a:chExt cx="318231" cy="355470"/>
          </a:xfrm>
        </p:grpSpPr>
        <p:sp>
          <p:nvSpPr>
            <p:cNvPr id="4672" name="Google Shape;4672;p10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0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0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5" name="Google Shape;4675;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76" name="Google Shape;4676;p106"/>
          <p:cNvSpPr/>
          <p:nvPr/>
        </p:nvSpPr>
        <p:spPr>
          <a:xfrm>
            <a:off x="6691875" y="-237100"/>
            <a:ext cx="1115400" cy="1115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677" name="Google Shape;4677;p10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06"/>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06</a:t>
            </a:r>
            <a:endParaRPr b="1" sz="11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Streamlit</a:t>
            </a:r>
            <a:endParaRPr b="1" sz="1100">
              <a:solidFill>
                <a:srgbClr val="657E93"/>
              </a:solidFill>
              <a:latin typeface="Roboto"/>
              <a:ea typeface="Roboto"/>
              <a:cs typeface="Roboto"/>
              <a:sym typeface="Roboto"/>
            </a:endParaRPr>
          </a:p>
        </p:txBody>
      </p:sp>
      <p:sp>
        <p:nvSpPr>
          <p:cNvPr id="4679" name="Google Shape;4679;p10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3" name="Shape 4683"/>
        <p:cNvGrpSpPr/>
        <p:nvPr/>
      </p:nvGrpSpPr>
      <p:grpSpPr>
        <a:xfrm>
          <a:off x="0" y="0"/>
          <a:ext cx="0" cy="0"/>
          <a:chOff x="0" y="0"/>
          <a:chExt cx="0" cy="0"/>
        </a:xfrm>
      </p:grpSpPr>
      <p:pic>
        <p:nvPicPr>
          <p:cNvPr id="4684" name="Google Shape;4684;p107"/>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4685" name="Google Shape;4685;p107"/>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686" name="Google Shape;4686;p107"/>
          <p:cNvSpPr txBox="1"/>
          <p:nvPr>
            <p:ph type="ctrTitle"/>
          </p:nvPr>
        </p:nvSpPr>
        <p:spPr>
          <a:xfrm>
            <a:off x="0"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Limitation</a:t>
            </a:r>
            <a:endParaRPr sz="4900">
              <a:solidFill>
                <a:srgbClr val="FFFFFF"/>
              </a:solidFill>
            </a:endParaRPr>
          </a:p>
        </p:txBody>
      </p:sp>
      <p:grpSp>
        <p:nvGrpSpPr>
          <p:cNvPr id="4687" name="Google Shape;4687;p107"/>
          <p:cNvGrpSpPr/>
          <p:nvPr/>
        </p:nvGrpSpPr>
        <p:grpSpPr>
          <a:xfrm>
            <a:off x="3401088" y="4475332"/>
            <a:ext cx="363752" cy="353113"/>
            <a:chOff x="5314188" y="3350032"/>
            <a:chExt cx="363752" cy="353113"/>
          </a:xfrm>
        </p:grpSpPr>
        <p:sp>
          <p:nvSpPr>
            <p:cNvPr id="4688" name="Google Shape;4688;p10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0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107"/>
          <p:cNvGrpSpPr/>
          <p:nvPr/>
        </p:nvGrpSpPr>
        <p:grpSpPr>
          <a:xfrm>
            <a:off x="2856804" y="4547942"/>
            <a:ext cx="367161" cy="287523"/>
            <a:chOff x="4878379" y="2473892"/>
            <a:chExt cx="367161" cy="287523"/>
          </a:xfrm>
        </p:grpSpPr>
        <p:sp>
          <p:nvSpPr>
            <p:cNvPr id="4691" name="Google Shape;4691;p10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0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0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0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0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107"/>
          <p:cNvGrpSpPr/>
          <p:nvPr/>
        </p:nvGrpSpPr>
        <p:grpSpPr>
          <a:xfrm>
            <a:off x="5780070" y="4460967"/>
            <a:ext cx="368308" cy="367033"/>
            <a:chOff x="7100170" y="1500117"/>
            <a:chExt cx="368308" cy="367033"/>
          </a:xfrm>
        </p:grpSpPr>
        <p:sp>
          <p:nvSpPr>
            <p:cNvPr id="4697" name="Google Shape;4697;p10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0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0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0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0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0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0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0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0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0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0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0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0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07"/>
          <p:cNvGrpSpPr/>
          <p:nvPr/>
        </p:nvGrpSpPr>
        <p:grpSpPr>
          <a:xfrm>
            <a:off x="4314269" y="4460523"/>
            <a:ext cx="375507" cy="367925"/>
            <a:chOff x="6657194" y="2434073"/>
            <a:chExt cx="375507" cy="367925"/>
          </a:xfrm>
        </p:grpSpPr>
        <p:sp>
          <p:nvSpPr>
            <p:cNvPr id="4711" name="Google Shape;4711;p10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0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0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107"/>
          <p:cNvGrpSpPr/>
          <p:nvPr/>
        </p:nvGrpSpPr>
        <p:grpSpPr>
          <a:xfrm>
            <a:off x="3835149" y="4468306"/>
            <a:ext cx="367925" cy="367161"/>
            <a:chOff x="5756399" y="2434456"/>
            <a:chExt cx="367925" cy="367161"/>
          </a:xfrm>
        </p:grpSpPr>
        <p:sp>
          <p:nvSpPr>
            <p:cNvPr id="4715" name="Google Shape;4715;p10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0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0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0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0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0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0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07"/>
          <p:cNvGrpSpPr/>
          <p:nvPr/>
        </p:nvGrpSpPr>
        <p:grpSpPr>
          <a:xfrm>
            <a:off x="4800981" y="4460523"/>
            <a:ext cx="373627" cy="367925"/>
            <a:chOff x="7964906" y="2434073"/>
            <a:chExt cx="373627" cy="367925"/>
          </a:xfrm>
        </p:grpSpPr>
        <p:sp>
          <p:nvSpPr>
            <p:cNvPr id="4723" name="Google Shape;4723;p10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0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10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726" name="Google Shape;4726;p107"/>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4727" name="Google Shape;4727;p107"/>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4728" name="Google Shape;4728;p107"/>
          <p:cNvGrpSpPr/>
          <p:nvPr/>
        </p:nvGrpSpPr>
        <p:grpSpPr>
          <a:xfrm>
            <a:off x="5318224" y="4466750"/>
            <a:ext cx="318231" cy="355470"/>
            <a:chOff x="6219124" y="2902788"/>
            <a:chExt cx="318231" cy="355470"/>
          </a:xfrm>
        </p:grpSpPr>
        <p:sp>
          <p:nvSpPr>
            <p:cNvPr id="4729" name="Google Shape;4729;p10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0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0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3" name="Google Shape;4733;p10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07"/>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07</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Limitation</a:t>
            </a:r>
            <a:endParaRPr b="1" sz="1100">
              <a:solidFill>
                <a:srgbClr val="657E9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6"/>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585" name="Google Shape;585;p36"/>
          <p:cNvGrpSpPr/>
          <p:nvPr/>
        </p:nvGrpSpPr>
        <p:grpSpPr>
          <a:xfrm>
            <a:off x="3401088" y="4475332"/>
            <a:ext cx="363752" cy="353113"/>
            <a:chOff x="5314188" y="3350032"/>
            <a:chExt cx="363752" cy="353113"/>
          </a:xfrm>
        </p:grpSpPr>
        <p:sp>
          <p:nvSpPr>
            <p:cNvPr id="586" name="Google Shape;586;p3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6"/>
          <p:cNvGrpSpPr/>
          <p:nvPr/>
        </p:nvGrpSpPr>
        <p:grpSpPr>
          <a:xfrm>
            <a:off x="2856804" y="4547942"/>
            <a:ext cx="367161" cy="287523"/>
            <a:chOff x="4878379" y="2473892"/>
            <a:chExt cx="367161" cy="287523"/>
          </a:xfrm>
        </p:grpSpPr>
        <p:sp>
          <p:nvSpPr>
            <p:cNvPr id="589" name="Google Shape;589;p3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6"/>
          <p:cNvGrpSpPr/>
          <p:nvPr/>
        </p:nvGrpSpPr>
        <p:grpSpPr>
          <a:xfrm>
            <a:off x="5780070" y="4460967"/>
            <a:ext cx="368308" cy="367033"/>
            <a:chOff x="7100170" y="1500117"/>
            <a:chExt cx="368308" cy="367033"/>
          </a:xfrm>
        </p:grpSpPr>
        <p:sp>
          <p:nvSpPr>
            <p:cNvPr id="595" name="Google Shape;595;p3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6"/>
          <p:cNvGrpSpPr/>
          <p:nvPr/>
        </p:nvGrpSpPr>
        <p:grpSpPr>
          <a:xfrm>
            <a:off x="4314269" y="4460523"/>
            <a:ext cx="375507" cy="367925"/>
            <a:chOff x="6657194" y="2434073"/>
            <a:chExt cx="375507" cy="367925"/>
          </a:xfrm>
        </p:grpSpPr>
        <p:sp>
          <p:nvSpPr>
            <p:cNvPr id="609" name="Google Shape;609;p3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6"/>
          <p:cNvGrpSpPr/>
          <p:nvPr/>
        </p:nvGrpSpPr>
        <p:grpSpPr>
          <a:xfrm>
            <a:off x="3835149" y="4468306"/>
            <a:ext cx="367925" cy="367161"/>
            <a:chOff x="5756399" y="2434456"/>
            <a:chExt cx="367925" cy="367161"/>
          </a:xfrm>
        </p:grpSpPr>
        <p:sp>
          <p:nvSpPr>
            <p:cNvPr id="613" name="Google Shape;613;p3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36"/>
          <p:cNvGrpSpPr/>
          <p:nvPr/>
        </p:nvGrpSpPr>
        <p:grpSpPr>
          <a:xfrm>
            <a:off x="4800981" y="4460523"/>
            <a:ext cx="373627" cy="367925"/>
            <a:chOff x="7964906" y="2434073"/>
            <a:chExt cx="373627" cy="367925"/>
          </a:xfrm>
        </p:grpSpPr>
        <p:sp>
          <p:nvSpPr>
            <p:cNvPr id="621" name="Google Shape;621;p3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3" name="Google Shape;623;p36"/>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sp>
        <p:nvSpPr>
          <p:cNvPr id="624" name="Google Shape;624;p36"/>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625" name="Google Shape;625;p36"/>
          <p:cNvPicPr preferRelativeResize="0"/>
          <p:nvPr/>
        </p:nvPicPr>
        <p:blipFill rotWithShape="1">
          <a:blip r:embed="rId4">
            <a:alphaModFix/>
          </a:blip>
          <a:srcRect b="0" l="69" r="69" t="0"/>
          <a:stretch/>
        </p:blipFill>
        <p:spPr>
          <a:xfrm>
            <a:off x="1089000" y="2485273"/>
            <a:ext cx="1725226" cy="1668227"/>
          </a:xfrm>
          <a:prstGeom prst="rect">
            <a:avLst/>
          </a:prstGeom>
          <a:noFill/>
          <a:ln cap="flat" cmpd="sng" w="114300">
            <a:solidFill>
              <a:srgbClr val="FFFFFF"/>
            </a:solidFill>
            <a:prstDash val="solid"/>
            <a:round/>
            <a:headEnd len="sm" w="sm" type="none"/>
            <a:tailEnd len="sm" w="sm" type="none"/>
          </a:ln>
        </p:spPr>
      </p:pic>
      <p:pic>
        <p:nvPicPr>
          <p:cNvPr id="626" name="Google Shape;626;p36"/>
          <p:cNvPicPr preferRelativeResize="0"/>
          <p:nvPr/>
        </p:nvPicPr>
        <p:blipFill rotWithShape="1">
          <a:blip r:embed="rId5">
            <a:alphaModFix/>
          </a:blip>
          <a:srcRect b="36276" l="0" r="0" t="4975"/>
          <a:stretch/>
        </p:blipFill>
        <p:spPr>
          <a:xfrm>
            <a:off x="1089003" y="629863"/>
            <a:ext cx="1725221" cy="1548662"/>
          </a:xfrm>
          <a:prstGeom prst="rect">
            <a:avLst/>
          </a:prstGeom>
          <a:noFill/>
          <a:ln cap="flat" cmpd="sng" w="114300">
            <a:solidFill>
              <a:srgbClr val="FFFFFF"/>
            </a:solidFill>
            <a:prstDash val="solid"/>
            <a:round/>
            <a:headEnd len="sm" w="sm" type="none"/>
            <a:tailEnd len="sm" w="sm" type="none"/>
          </a:ln>
        </p:spPr>
      </p:pic>
      <p:sp>
        <p:nvSpPr>
          <p:cNvPr id="627" name="Google Shape;627;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8" name="Google Shape;628;p36"/>
          <p:cNvSpPr txBox="1"/>
          <p:nvPr>
            <p:ph idx="4294967295" type="body"/>
          </p:nvPr>
        </p:nvSpPr>
        <p:spPr>
          <a:xfrm>
            <a:off x="3252525" y="1507325"/>
            <a:ext cx="2499000" cy="2124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400">
                <a:solidFill>
                  <a:srgbClr val="FFFFFF"/>
                </a:solidFill>
                <a:latin typeface="Roboto"/>
                <a:ea typeface="Roboto"/>
                <a:cs typeface="Roboto"/>
                <a:sym typeface="Roboto"/>
              </a:rPr>
              <a:t>An ischemic stroke occurs when a portion of the brain is deprived of oxygen and essential nutrients due to a blockage or reduction in blood supply. This deprivation leads to the rapid death of brain cells within minutes.</a:t>
            </a:r>
            <a:endParaRPr sz="1600">
              <a:solidFill>
                <a:srgbClr val="FFFFFF"/>
              </a:solidFill>
              <a:latin typeface="Roboto"/>
              <a:ea typeface="Roboto"/>
              <a:cs typeface="Roboto"/>
              <a:sym typeface="Roboto"/>
            </a:endParaRPr>
          </a:p>
        </p:txBody>
      </p:sp>
      <p:sp>
        <p:nvSpPr>
          <p:cNvPr id="629" name="Google Shape;629;p36"/>
          <p:cNvSpPr txBox="1"/>
          <p:nvPr/>
        </p:nvSpPr>
        <p:spPr>
          <a:xfrm>
            <a:off x="3231450" y="91377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3000">
                <a:solidFill>
                  <a:srgbClr val="FFFFFF"/>
                </a:solidFill>
                <a:latin typeface="Helvetica Neue"/>
                <a:ea typeface="Helvetica Neue"/>
                <a:cs typeface="Helvetica Neue"/>
                <a:sym typeface="Helvetica Neue"/>
              </a:rPr>
              <a:t>Ischemic Stroke</a:t>
            </a:r>
            <a:endParaRPr b="1" sz="3000">
              <a:solidFill>
                <a:srgbClr val="FFFFFF"/>
              </a:solidFill>
              <a:latin typeface="Helvetica Neue"/>
              <a:ea typeface="Helvetica Neue"/>
              <a:cs typeface="Helvetica Neue"/>
              <a:sym typeface="Helvetica Neue"/>
            </a:endParaRPr>
          </a:p>
        </p:txBody>
      </p:sp>
      <p:grpSp>
        <p:nvGrpSpPr>
          <p:cNvPr id="630" name="Google Shape;630;p36"/>
          <p:cNvGrpSpPr/>
          <p:nvPr/>
        </p:nvGrpSpPr>
        <p:grpSpPr>
          <a:xfrm>
            <a:off x="5318224" y="4466750"/>
            <a:ext cx="318231" cy="355470"/>
            <a:chOff x="6219124" y="2902788"/>
            <a:chExt cx="318231" cy="355470"/>
          </a:xfrm>
        </p:grpSpPr>
        <p:sp>
          <p:nvSpPr>
            <p:cNvPr id="631" name="Google Shape;631;p36"/>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36"/>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sp>
        <p:nvSpPr>
          <p:cNvPr id="4739" name="Google Shape;4739;p108"/>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740" name="Google Shape;4740;p108"/>
          <p:cNvGrpSpPr/>
          <p:nvPr/>
        </p:nvGrpSpPr>
        <p:grpSpPr>
          <a:xfrm>
            <a:off x="3401088" y="4475332"/>
            <a:ext cx="363752" cy="353113"/>
            <a:chOff x="5314188" y="3350032"/>
            <a:chExt cx="363752" cy="353113"/>
          </a:xfrm>
        </p:grpSpPr>
        <p:sp>
          <p:nvSpPr>
            <p:cNvPr id="4741" name="Google Shape;4741;p108"/>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08"/>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108"/>
          <p:cNvGrpSpPr/>
          <p:nvPr/>
        </p:nvGrpSpPr>
        <p:grpSpPr>
          <a:xfrm>
            <a:off x="2856804" y="4547942"/>
            <a:ext cx="367161" cy="287523"/>
            <a:chOff x="4878379" y="2473892"/>
            <a:chExt cx="367161" cy="287523"/>
          </a:xfrm>
        </p:grpSpPr>
        <p:sp>
          <p:nvSpPr>
            <p:cNvPr id="4744" name="Google Shape;4744;p108"/>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08"/>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08"/>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08"/>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08"/>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108"/>
          <p:cNvGrpSpPr/>
          <p:nvPr/>
        </p:nvGrpSpPr>
        <p:grpSpPr>
          <a:xfrm>
            <a:off x="5780070" y="4460967"/>
            <a:ext cx="368308" cy="367033"/>
            <a:chOff x="7100170" y="1500117"/>
            <a:chExt cx="368308" cy="367033"/>
          </a:xfrm>
        </p:grpSpPr>
        <p:sp>
          <p:nvSpPr>
            <p:cNvPr id="4750" name="Google Shape;4750;p108"/>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08"/>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08"/>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08"/>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08"/>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08"/>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08"/>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08"/>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08"/>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08"/>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08"/>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08"/>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08"/>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108"/>
          <p:cNvGrpSpPr/>
          <p:nvPr/>
        </p:nvGrpSpPr>
        <p:grpSpPr>
          <a:xfrm>
            <a:off x="4314269" y="4460523"/>
            <a:ext cx="375507" cy="367925"/>
            <a:chOff x="6657194" y="2434073"/>
            <a:chExt cx="375507" cy="367925"/>
          </a:xfrm>
        </p:grpSpPr>
        <p:sp>
          <p:nvSpPr>
            <p:cNvPr id="4764" name="Google Shape;4764;p108"/>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08"/>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08"/>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08"/>
          <p:cNvGrpSpPr/>
          <p:nvPr/>
        </p:nvGrpSpPr>
        <p:grpSpPr>
          <a:xfrm>
            <a:off x="3835149" y="4468306"/>
            <a:ext cx="367925" cy="367161"/>
            <a:chOff x="5756399" y="2434456"/>
            <a:chExt cx="367925" cy="367161"/>
          </a:xfrm>
        </p:grpSpPr>
        <p:sp>
          <p:nvSpPr>
            <p:cNvPr id="4768" name="Google Shape;4768;p108"/>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08"/>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08"/>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08"/>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08"/>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08"/>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08"/>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108"/>
          <p:cNvGrpSpPr/>
          <p:nvPr/>
        </p:nvGrpSpPr>
        <p:grpSpPr>
          <a:xfrm>
            <a:off x="4800981" y="4460523"/>
            <a:ext cx="373627" cy="367925"/>
            <a:chOff x="7964906" y="2434073"/>
            <a:chExt cx="373627" cy="367925"/>
          </a:xfrm>
        </p:grpSpPr>
        <p:sp>
          <p:nvSpPr>
            <p:cNvPr id="4776" name="Google Shape;4776;p108"/>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08"/>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108"/>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779" name="Google Shape;4779;p108"/>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grpSp>
        <p:nvGrpSpPr>
          <p:cNvPr id="4780" name="Google Shape;4780;p108"/>
          <p:cNvGrpSpPr/>
          <p:nvPr/>
        </p:nvGrpSpPr>
        <p:grpSpPr>
          <a:xfrm>
            <a:off x="5318224" y="4466750"/>
            <a:ext cx="318231" cy="355470"/>
            <a:chOff x="6219124" y="2902788"/>
            <a:chExt cx="318231" cy="355470"/>
          </a:xfrm>
        </p:grpSpPr>
        <p:sp>
          <p:nvSpPr>
            <p:cNvPr id="4781" name="Google Shape;4781;p10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0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0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5" name="Google Shape;4785;p108"/>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08"/>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07</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Limitation</a:t>
            </a:r>
            <a:endParaRPr b="1" sz="1100">
              <a:solidFill>
                <a:srgbClr val="657E93"/>
              </a:solidFill>
              <a:latin typeface="Roboto"/>
              <a:ea typeface="Roboto"/>
              <a:cs typeface="Roboto"/>
              <a:sym typeface="Roboto"/>
            </a:endParaRPr>
          </a:p>
        </p:txBody>
      </p:sp>
      <p:sp>
        <p:nvSpPr>
          <p:cNvPr id="4787" name="Google Shape;4787;p108"/>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sp>
        <p:nvSpPr>
          <p:cNvPr id="4788" name="Google Shape;4788;p108"/>
          <p:cNvSpPr txBox="1"/>
          <p:nvPr/>
        </p:nvSpPr>
        <p:spPr>
          <a:xfrm>
            <a:off x="1520825" y="613500"/>
            <a:ext cx="55839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Limitation of the models</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sp>
        <p:nvSpPr>
          <p:cNvPr id="4789" name="Google Shape;4789;p108"/>
          <p:cNvSpPr txBox="1"/>
          <p:nvPr/>
        </p:nvSpPr>
        <p:spPr>
          <a:xfrm>
            <a:off x="1520825" y="1144800"/>
            <a:ext cx="6700200" cy="2609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FFFF"/>
              </a:buClr>
              <a:buSzPts val="1400"/>
              <a:buFont typeface="Roboto"/>
              <a:buChar char="●"/>
            </a:pPr>
            <a:r>
              <a:rPr b="1" lang="en">
                <a:solidFill>
                  <a:srgbClr val="FFFFFF"/>
                </a:solidFill>
                <a:latin typeface="Roboto"/>
                <a:ea typeface="Roboto"/>
                <a:cs typeface="Roboto"/>
                <a:sym typeface="Roboto"/>
              </a:rPr>
              <a:t>Limited Training Data</a:t>
            </a:r>
            <a:endParaRPr b="1">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rPr lang="en">
                <a:solidFill>
                  <a:srgbClr val="FFFFFF"/>
                </a:solidFill>
                <a:latin typeface="Roboto"/>
                <a:ea typeface="Roboto"/>
                <a:cs typeface="Roboto"/>
                <a:sym typeface="Roboto"/>
              </a:rPr>
              <a:t>Due to limited data, the model might be overly specific to the training data (overfitting) or lack the complexity to capture the data's patterns (underfitting), hindering its ability to generalize well to unseen examples.</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Black box models</a:t>
            </a:r>
            <a:endParaRPr b="1">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rPr lang="en">
                <a:solidFill>
                  <a:schemeClr val="lt1"/>
                </a:solidFill>
                <a:latin typeface="Roboto"/>
                <a:ea typeface="Roboto"/>
                <a:cs typeface="Roboto"/>
                <a:sym typeface="Roboto"/>
              </a:rPr>
              <a:t>Complex models like neural networks can be highly effective but often lack clear explanations for their decisions. This can make them unsuitable for domains where understanding the reasoning behind a prediction is crucial.</a:t>
            </a:r>
            <a:endParaRPr>
              <a:solidFill>
                <a:srgbClr val="FFFFFF"/>
              </a:solidFill>
              <a:latin typeface="Roboto"/>
              <a:ea typeface="Roboto"/>
              <a:cs typeface="Roboto"/>
              <a:sym typeface="Roboto"/>
            </a:endParaRPr>
          </a:p>
          <a:p>
            <a:pPr indent="0" lvl="0" marL="0" rtl="0" algn="l">
              <a:lnSpc>
                <a:spcPct val="90000"/>
              </a:lnSpc>
              <a:spcBef>
                <a:spcPts val="0"/>
              </a:spcBef>
              <a:spcAft>
                <a:spcPts val="0"/>
              </a:spcAft>
              <a:buNone/>
            </a:pPr>
            <a:r>
              <a:t/>
            </a:r>
            <a:endParaRPr b="1">
              <a:solidFill>
                <a:srgbClr val="FFFFFF"/>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pic>
        <p:nvPicPr>
          <p:cNvPr id="4794" name="Google Shape;4794;p109"/>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4795" name="Google Shape;4795;p109"/>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796" name="Google Shape;4796;p109"/>
          <p:cNvSpPr txBox="1"/>
          <p:nvPr>
            <p:ph type="ctrTitle"/>
          </p:nvPr>
        </p:nvSpPr>
        <p:spPr>
          <a:xfrm>
            <a:off x="0"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Recommendation</a:t>
            </a:r>
            <a:endParaRPr sz="4900">
              <a:solidFill>
                <a:srgbClr val="FFFFFF"/>
              </a:solidFill>
            </a:endParaRPr>
          </a:p>
        </p:txBody>
      </p:sp>
      <p:grpSp>
        <p:nvGrpSpPr>
          <p:cNvPr id="4797" name="Google Shape;4797;p109"/>
          <p:cNvGrpSpPr/>
          <p:nvPr/>
        </p:nvGrpSpPr>
        <p:grpSpPr>
          <a:xfrm>
            <a:off x="3401088" y="4475332"/>
            <a:ext cx="363752" cy="353113"/>
            <a:chOff x="5314188" y="3350032"/>
            <a:chExt cx="363752" cy="353113"/>
          </a:xfrm>
        </p:grpSpPr>
        <p:sp>
          <p:nvSpPr>
            <p:cNvPr id="4798" name="Google Shape;4798;p109"/>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09"/>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109"/>
          <p:cNvGrpSpPr/>
          <p:nvPr/>
        </p:nvGrpSpPr>
        <p:grpSpPr>
          <a:xfrm>
            <a:off x="2856804" y="4547942"/>
            <a:ext cx="367161" cy="287523"/>
            <a:chOff x="4878379" y="2473892"/>
            <a:chExt cx="367161" cy="287523"/>
          </a:xfrm>
        </p:grpSpPr>
        <p:sp>
          <p:nvSpPr>
            <p:cNvPr id="4801" name="Google Shape;4801;p109"/>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09"/>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09"/>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09"/>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09"/>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109"/>
          <p:cNvGrpSpPr/>
          <p:nvPr/>
        </p:nvGrpSpPr>
        <p:grpSpPr>
          <a:xfrm>
            <a:off x="5780070" y="4460967"/>
            <a:ext cx="368308" cy="367033"/>
            <a:chOff x="7100170" y="1500117"/>
            <a:chExt cx="368308" cy="367033"/>
          </a:xfrm>
        </p:grpSpPr>
        <p:sp>
          <p:nvSpPr>
            <p:cNvPr id="4807" name="Google Shape;4807;p109"/>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09"/>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09"/>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09"/>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09"/>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09"/>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09"/>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09"/>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09"/>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09"/>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09"/>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09"/>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09"/>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09"/>
          <p:cNvGrpSpPr/>
          <p:nvPr/>
        </p:nvGrpSpPr>
        <p:grpSpPr>
          <a:xfrm>
            <a:off x="4314269" y="4460523"/>
            <a:ext cx="375507" cy="367925"/>
            <a:chOff x="6657194" y="2434073"/>
            <a:chExt cx="375507" cy="367925"/>
          </a:xfrm>
        </p:grpSpPr>
        <p:sp>
          <p:nvSpPr>
            <p:cNvPr id="4821" name="Google Shape;4821;p109"/>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09"/>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09"/>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109"/>
          <p:cNvGrpSpPr/>
          <p:nvPr/>
        </p:nvGrpSpPr>
        <p:grpSpPr>
          <a:xfrm>
            <a:off x="3835149" y="4468306"/>
            <a:ext cx="367925" cy="367161"/>
            <a:chOff x="5756399" y="2434456"/>
            <a:chExt cx="367925" cy="367161"/>
          </a:xfrm>
        </p:grpSpPr>
        <p:sp>
          <p:nvSpPr>
            <p:cNvPr id="4825" name="Google Shape;4825;p109"/>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09"/>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09"/>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09"/>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09"/>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09"/>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09"/>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09"/>
          <p:cNvGrpSpPr/>
          <p:nvPr/>
        </p:nvGrpSpPr>
        <p:grpSpPr>
          <a:xfrm>
            <a:off x="4800981" y="4460523"/>
            <a:ext cx="373627" cy="367925"/>
            <a:chOff x="7964906" y="2434073"/>
            <a:chExt cx="373627" cy="367925"/>
          </a:xfrm>
        </p:grpSpPr>
        <p:sp>
          <p:nvSpPr>
            <p:cNvPr id="4833" name="Google Shape;4833;p109"/>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09"/>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5" name="Google Shape;4835;p109"/>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836" name="Google Shape;4836;p109"/>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4837" name="Google Shape;4837;p109"/>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4838" name="Google Shape;4838;p109"/>
          <p:cNvGrpSpPr/>
          <p:nvPr/>
        </p:nvGrpSpPr>
        <p:grpSpPr>
          <a:xfrm>
            <a:off x="5318224" y="4466750"/>
            <a:ext cx="318231" cy="355470"/>
            <a:chOff x="6219124" y="2902788"/>
            <a:chExt cx="318231" cy="355470"/>
          </a:xfrm>
        </p:grpSpPr>
        <p:sp>
          <p:nvSpPr>
            <p:cNvPr id="4839" name="Google Shape;4839;p109"/>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09"/>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09"/>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3" name="Google Shape;4843;p109"/>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09"/>
          <p:cNvSpPr txBox="1"/>
          <p:nvPr/>
        </p:nvSpPr>
        <p:spPr>
          <a:xfrm>
            <a:off x="6691875" y="103550"/>
            <a:ext cx="11154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08</a:t>
            </a:r>
            <a:endParaRPr b="1" sz="9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Recommendation</a:t>
            </a:r>
            <a:endParaRPr b="1" sz="900">
              <a:solidFill>
                <a:srgbClr val="657E93"/>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8" name="Shape 4848"/>
        <p:cNvGrpSpPr/>
        <p:nvPr/>
      </p:nvGrpSpPr>
      <p:grpSpPr>
        <a:xfrm>
          <a:off x="0" y="0"/>
          <a:ext cx="0" cy="0"/>
          <a:chOff x="0" y="0"/>
          <a:chExt cx="0" cy="0"/>
        </a:xfrm>
      </p:grpSpPr>
      <p:sp>
        <p:nvSpPr>
          <p:cNvPr id="4849" name="Google Shape;4849;p110"/>
          <p:cNvSpPr txBox="1"/>
          <p:nvPr/>
        </p:nvSpPr>
        <p:spPr>
          <a:xfrm>
            <a:off x="1309350" y="620650"/>
            <a:ext cx="5583900" cy="1017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Recommendation</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sp>
        <p:nvSpPr>
          <p:cNvPr id="4850" name="Google Shape;4850;p110"/>
          <p:cNvSpPr txBox="1"/>
          <p:nvPr/>
        </p:nvSpPr>
        <p:spPr>
          <a:xfrm>
            <a:off x="6691875" y="103550"/>
            <a:ext cx="1115400" cy="43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08</a:t>
            </a:r>
            <a:endParaRPr b="1" sz="900">
              <a:solidFill>
                <a:srgbClr val="657E93"/>
              </a:solidFill>
              <a:latin typeface="Roboto"/>
              <a:ea typeface="Roboto"/>
              <a:cs typeface="Roboto"/>
              <a:sym typeface="Roboto"/>
            </a:endParaRPr>
          </a:p>
          <a:p>
            <a:pPr indent="0" lvl="0" marL="0" rtl="0" algn="ctr">
              <a:lnSpc>
                <a:spcPct val="90000"/>
              </a:lnSpc>
              <a:spcBef>
                <a:spcPts val="0"/>
              </a:spcBef>
              <a:spcAft>
                <a:spcPts val="0"/>
              </a:spcAft>
              <a:buNone/>
            </a:pPr>
            <a:r>
              <a:rPr b="1" lang="en" sz="900">
                <a:solidFill>
                  <a:srgbClr val="657E93"/>
                </a:solidFill>
                <a:latin typeface="Roboto"/>
                <a:ea typeface="Roboto"/>
                <a:cs typeface="Roboto"/>
                <a:sym typeface="Roboto"/>
              </a:rPr>
              <a:t>Recommendation</a:t>
            </a:r>
            <a:endParaRPr b="1" sz="900">
              <a:solidFill>
                <a:srgbClr val="657E93"/>
              </a:solidFill>
              <a:latin typeface="Roboto"/>
              <a:ea typeface="Roboto"/>
              <a:cs typeface="Roboto"/>
              <a:sym typeface="Roboto"/>
            </a:endParaRPr>
          </a:p>
        </p:txBody>
      </p:sp>
      <p:sp>
        <p:nvSpPr>
          <p:cNvPr id="4851" name="Google Shape;4851;p110"/>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852" name="Google Shape;4852;p110"/>
          <p:cNvGrpSpPr/>
          <p:nvPr/>
        </p:nvGrpSpPr>
        <p:grpSpPr>
          <a:xfrm>
            <a:off x="3401088" y="4475332"/>
            <a:ext cx="363752" cy="353113"/>
            <a:chOff x="5314188" y="3350032"/>
            <a:chExt cx="363752" cy="353113"/>
          </a:xfrm>
        </p:grpSpPr>
        <p:sp>
          <p:nvSpPr>
            <p:cNvPr id="4853" name="Google Shape;4853;p110"/>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10"/>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110"/>
          <p:cNvGrpSpPr/>
          <p:nvPr/>
        </p:nvGrpSpPr>
        <p:grpSpPr>
          <a:xfrm>
            <a:off x="2856804" y="4547942"/>
            <a:ext cx="367161" cy="287523"/>
            <a:chOff x="4878379" y="2473892"/>
            <a:chExt cx="367161" cy="287523"/>
          </a:xfrm>
        </p:grpSpPr>
        <p:sp>
          <p:nvSpPr>
            <p:cNvPr id="4856" name="Google Shape;4856;p11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1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1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1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1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110"/>
          <p:cNvGrpSpPr/>
          <p:nvPr/>
        </p:nvGrpSpPr>
        <p:grpSpPr>
          <a:xfrm>
            <a:off x="5780070" y="4460967"/>
            <a:ext cx="368308" cy="367033"/>
            <a:chOff x="7100170" y="1500117"/>
            <a:chExt cx="368308" cy="367033"/>
          </a:xfrm>
        </p:grpSpPr>
        <p:sp>
          <p:nvSpPr>
            <p:cNvPr id="4862" name="Google Shape;4862;p110"/>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10"/>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10"/>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10"/>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10"/>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10"/>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10"/>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10"/>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10"/>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10"/>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10"/>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10"/>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10"/>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110"/>
          <p:cNvGrpSpPr/>
          <p:nvPr/>
        </p:nvGrpSpPr>
        <p:grpSpPr>
          <a:xfrm>
            <a:off x="4314269" y="4460523"/>
            <a:ext cx="375507" cy="367925"/>
            <a:chOff x="6657194" y="2434073"/>
            <a:chExt cx="375507" cy="367925"/>
          </a:xfrm>
        </p:grpSpPr>
        <p:sp>
          <p:nvSpPr>
            <p:cNvPr id="4876" name="Google Shape;4876;p110"/>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10"/>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10"/>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10"/>
          <p:cNvGrpSpPr/>
          <p:nvPr/>
        </p:nvGrpSpPr>
        <p:grpSpPr>
          <a:xfrm>
            <a:off x="3835149" y="4468306"/>
            <a:ext cx="367925" cy="367161"/>
            <a:chOff x="5756399" y="2434456"/>
            <a:chExt cx="367925" cy="367161"/>
          </a:xfrm>
        </p:grpSpPr>
        <p:sp>
          <p:nvSpPr>
            <p:cNvPr id="4880" name="Google Shape;4880;p11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1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1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1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1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1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1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110"/>
          <p:cNvGrpSpPr/>
          <p:nvPr/>
        </p:nvGrpSpPr>
        <p:grpSpPr>
          <a:xfrm>
            <a:off x="4800981" y="4460523"/>
            <a:ext cx="373627" cy="367925"/>
            <a:chOff x="7964906" y="2434073"/>
            <a:chExt cx="373627" cy="367925"/>
          </a:xfrm>
        </p:grpSpPr>
        <p:sp>
          <p:nvSpPr>
            <p:cNvPr id="4888" name="Google Shape;4888;p110"/>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10"/>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110"/>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891" name="Google Shape;4891;p110"/>
          <p:cNvPicPr preferRelativeResize="0"/>
          <p:nvPr/>
        </p:nvPicPr>
        <p:blipFill>
          <a:blip r:embed="rId3">
            <a:alphaModFix amt="15000"/>
          </a:blip>
          <a:stretch>
            <a:fillRect/>
          </a:stretch>
        </p:blipFill>
        <p:spPr>
          <a:xfrm flipH="1">
            <a:off x="6393325" y="-292225"/>
            <a:ext cx="5269400" cy="5143500"/>
          </a:xfrm>
          <a:prstGeom prst="rect">
            <a:avLst/>
          </a:prstGeom>
          <a:noFill/>
          <a:ln>
            <a:noFill/>
          </a:ln>
        </p:spPr>
      </p:pic>
      <p:grpSp>
        <p:nvGrpSpPr>
          <p:cNvPr id="4892" name="Google Shape;4892;p110"/>
          <p:cNvGrpSpPr/>
          <p:nvPr/>
        </p:nvGrpSpPr>
        <p:grpSpPr>
          <a:xfrm>
            <a:off x="5318224" y="4466750"/>
            <a:ext cx="318231" cy="355470"/>
            <a:chOff x="6219124" y="2902788"/>
            <a:chExt cx="318231" cy="355470"/>
          </a:xfrm>
        </p:grpSpPr>
        <p:sp>
          <p:nvSpPr>
            <p:cNvPr id="4893" name="Google Shape;4893;p110"/>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10"/>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10"/>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6" name="Google Shape;4896;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7" name="Google Shape;4897;p110"/>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10"/>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sp>
        <p:nvSpPr>
          <p:cNvPr id="4899" name="Google Shape;4899;p110"/>
          <p:cNvSpPr txBox="1"/>
          <p:nvPr/>
        </p:nvSpPr>
        <p:spPr>
          <a:xfrm>
            <a:off x="1309350" y="1174325"/>
            <a:ext cx="7169400" cy="3600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FFFF"/>
                </a:solidFill>
                <a:latin typeface="Roboto"/>
                <a:ea typeface="Roboto"/>
                <a:cs typeface="Roboto"/>
                <a:sym typeface="Roboto"/>
              </a:rPr>
              <a:t>We need to find more training data to improve our models. Here are some ways to address dataset limitations in specific areas:</a:t>
            </a:r>
            <a:endParaRPr b="1">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Obesity: For the obesity dataset, we could find more data, for example waist circumference and fat mass. This would make the model even more accurate.</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Stroke: The current stroke dataset has a minority of stroke-positive examples.  Finding a bigger dataset with a more balanced distribution could improve the model's performance.</a:t>
            </a:r>
            <a:endParaRPr>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CT Image scan: We can improve the accuracy of our model by finding more CT image scans for training</a:t>
            </a:r>
            <a:endParaRPr>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90000"/>
              </a:lnSpc>
              <a:spcBef>
                <a:spcPts val="0"/>
              </a:spcBef>
              <a:spcAft>
                <a:spcPts val="0"/>
              </a:spcAft>
              <a:buNone/>
            </a:pPr>
            <a:r>
              <a:t/>
            </a:r>
            <a:endParaRPr b="1">
              <a:solidFill>
                <a:srgbClr val="FFFFFF"/>
              </a:solidFill>
              <a:latin typeface="Roboto"/>
              <a:ea typeface="Roboto"/>
              <a:cs typeface="Roboto"/>
              <a:sym typeface="Roboto"/>
            </a:endParaRPr>
          </a:p>
        </p:txBody>
      </p:sp>
      <p:sp>
        <p:nvSpPr>
          <p:cNvPr id="4900" name="Google Shape;4900;p110"/>
          <p:cNvSpPr txBox="1"/>
          <p:nvPr/>
        </p:nvSpPr>
        <p:spPr>
          <a:xfrm>
            <a:off x="6691875" y="307700"/>
            <a:ext cx="1115400" cy="30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900">
                <a:solidFill>
                  <a:srgbClr val="657E93"/>
                </a:solidFill>
                <a:latin typeface="Roboto"/>
                <a:ea typeface="Roboto"/>
                <a:cs typeface="Roboto"/>
                <a:sym typeface="Roboto"/>
              </a:rPr>
              <a:t>Recommendation</a:t>
            </a:r>
            <a:endParaRPr b="1" sz="900">
              <a:solidFill>
                <a:srgbClr val="657E93"/>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4" name="Shape 4904"/>
        <p:cNvGrpSpPr/>
        <p:nvPr/>
      </p:nvGrpSpPr>
      <p:grpSpPr>
        <a:xfrm>
          <a:off x="0" y="0"/>
          <a:ext cx="0" cy="0"/>
          <a:chOff x="0" y="0"/>
          <a:chExt cx="0" cy="0"/>
        </a:xfrm>
      </p:grpSpPr>
      <p:pic>
        <p:nvPicPr>
          <p:cNvPr id="4905" name="Google Shape;4905;p111"/>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4906" name="Google Shape;4906;p111"/>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907" name="Google Shape;4907;p111"/>
          <p:cNvSpPr txBox="1"/>
          <p:nvPr>
            <p:ph type="ctrTitle"/>
          </p:nvPr>
        </p:nvSpPr>
        <p:spPr>
          <a:xfrm>
            <a:off x="-1"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Conclusion</a:t>
            </a:r>
            <a:endParaRPr sz="4900">
              <a:solidFill>
                <a:srgbClr val="FFFFFF"/>
              </a:solidFill>
            </a:endParaRPr>
          </a:p>
        </p:txBody>
      </p:sp>
      <p:grpSp>
        <p:nvGrpSpPr>
          <p:cNvPr id="4908" name="Google Shape;4908;p111"/>
          <p:cNvGrpSpPr/>
          <p:nvPr/>
        </p:nvGrpSpPr>
        <p:grpSpPr>
          <a:xfrm>
            <a:off x="3401088" y="4475332"/>
            <a:ext cx="363752" cy="353113"/>
            <a:chOff x="5314188" y="3350032"/>
            <a:chExt cx="363752" cy="353113"/>
          </a:xfrm>
        </p:grpSpPr>
        <p:sp>
          <p:nvSpPr>
            <p:cNvPr id="4909" name="Google Shape;4909;p111"/>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11"/>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111"/>
          <p:cNvGrpSpPr/>
          <p:nvPr/>
        </p:nvGrpSpPr>
        <p:grpSpPr>
          <a:xfrm>
            <a:off x="2856804" y="4547942"/>
            <a:ext cx="367161" cy="287523"/>
            <a:chOff x="4878379" y="2473892"/>
            <a:chExt cx="367161" cy="287523"/>
          </a:xfrm>
        </p:grpSpPr>
        <p:sp>
          <p:nvSpPr>
            <p:cNvPr id="4912" name="Google Shape;4912;p111"/>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11"/>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11"/>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11"/>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11"/>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111"/>
          <p:cNvGrpSpPr/>
          <p:nvPr/>
        </p:nvGrpSpPr>
        <p:grpSpPr>
          <a:xfrm>
            <a:off x="5780070" y="4460967"/>
            <a:ext cx="368308" cy="367033"/>
            <a:chOff x="7100170" y="1500117"/>
            <a:chExt cx="368308" cy="367033"/>
          </a:xfrm>
        </p:grpSpPr>
        <p:sp>
          <p:nvSpPr>
            <p:cNvPr id="4918" name="Google Shape;4918;p111"/>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11"/>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11"/>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11"/>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11"/>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11"/>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11"/>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11"/>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11"/>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11"/>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11"/>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11"/>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11"/>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111"/>
          <p:cNvGrpSpPr/>
          <p:nvPr/>
        </p:nvGrpSpPr>
        <p:grpSpPr>
          <a:xfrm>
            <a:off x="4314269" y="4460523"/>
            <a:ext cx="375507" cy="367925"/>
            <a:chOff x="6657194" y="2434073"/>
            <a:chExt cx="375507" cy="367925"/>
          </a:xfrm>
        </p:grpSpPr>
        <p:sp>
          <p:nvSpPr>
            <p:cNvPr id="4932" name="Google Shape;4932;p111"/>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11"/>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11"/>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111"/>
          <p:cNvGrpSpPr/>
          <p:nvPr/>
        </p:nvGrpSpPr>
        <p:grpSpPr>
          <a:xfrm>
            <a:off x="3835149" y="4468306"/>
            <a:ext cx="367925" cy="367161"/>
            <a:chOff x="5756399" y="2434456"/>
            <a:chExt cx="367925" cy="367161"/>
          </a:xfrm>
        </p:grpSpPr>
        <p:sp>
          <p:nvSpPr>
            <p:cNvPr id="4936" name="Google Shape;4936;p111"/>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11"/>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11"/>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11"/>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11"/>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11"/>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11"/>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11"/>
          <p:cNvGrpSpPr/>
          <p:nvPr/>
        </p:nvGrpSpPr>
        <p:grpSpPr>
          <a:xfrm>
            <a:off x="4800981" y="4460523"/>
            <a:ext cx="373627" cy="367925"/>
            <a:chOff x="7964906" y="2434073"/>
            <a:chExt cx="373627" cy="367925"/>
          </a:xfrm>
        </p:grpSpPr>
        <p:sp>
          <p:nvSpPr>
            <p:cNvPr id="4944" name="Google Shape;4944;p111"/>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11"/>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6" name="Google Shape;4946;p111"/>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4947" name="Google Shape;4947;p111"/>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4948" name="Google Shape;4948;p111"/>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4949" name="Google Shape;4949;p111"/>
          <p:cNvGrpSpPr/>
          <p:nvPr/>
        </p:nvGrpSpPr>
        <p:grpSpPr>
          <a:xfrm>
            <a:off x="5318224" y="4466750"/>
            <a:ext cx="318231" cy="355470"/>
            <a:chOff x="6219124" y="2902788"/>
            <a:chExt cx="318231" cy="355470"/>
          </a:xfrm>
        </p:grpSpPr>
        <p:sp>
          <p:nvSpPr>
            <p:cNvPr id="4950" name="Google Shape;4950;p111"/>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11"/>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11"/>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3" name="Google Shape;4953;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4" name="Google Shape;4954;p111"/>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11"/>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09</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Conclusion</a:t>
            </a:r>
            <a:endParaRPr b="1" sz="1100">
              <a:solidFill>
                <a:srgbClr val="657E93"/>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9" name="Shape 4959"/>
        <p:cNvGrpSpPr/>
        <p:nvPr/>
      </p:nvGrpSpPr>
      <p:grpSpPr>
        <a:xfrm>
          <a:off x="0" y="0"/>
          <a:ext cx="0" cy="0"/>
          <a:chOff x="0" y="0"/>
          <a:chExt cx="0" cy="0"/>
        </a:xfrm>
      </p:grpSpPr>
      <p:sp>
        <p:nvSpPr>
          <p:cNvPr id="4960" name="Google Shape;4960;p112"/>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4961" name="Google Shape;4961;p112"/>
          <p:cNvGrpSpPr/>
          <p:nvPr/>
        </p:nvGrpSpPr>
        <p:grpSpPr>
          <a:xfrm>
            <a:off x="3401088" y="4475332"/>
            <a:ext cx="363752" cy="353113"/>
            <a:chOff x="5314188" y="3350032"/>
            <a:chExt cx="363752" cy="353113"/>
          </a:xfrm>
        </p:grpSpPr>
        <p:sp>
          <p:nvSpPr>
            <p:cNvPr id="4962" name="Google Shape;4962;p112"/>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12"/>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12"/>
          <p:cNvGrpSpPr/>
          <p:nvPr/>
        </p:nvGrpSpPr>
        <p:grpSpPr>
          <a:xfrm>
            <a:off x="2856804" y="4547942"/>
            <a:ext cx="367161" cy="287523"/>
            <a:chOff x="4878379" y="2473892"/>
            <a:chExt cx="367161" cy="287523"/>
          </a:xfrm>
        </p:grpSpPr>
        <p:sp>
          <p:nvSpPr>
            <p:cNvPr id="4965" name="Google Shape;4965;p112"/>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12"/>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12"/>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12"/>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12"/>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112"/>
          <p:cNvGrpSpPr/>
          <p:nvPr/>
        </p:nvGrpSpPr>
        <p:grpSpPr>
          <a:xfrm>
            <a:off x="5780070" y="4460967"/>
            <a:ext cx="368308" cy="367033"/>
            <a:chOff x="7100170" y="1500117"/>
            <a:chExt cx="368308" cy="367033"/>
          </a:xfrm>
        </p:grpSpPr>
        <p:sp>
          <p:nvSpPr>
            <p:cNvPr id="4971" name="Google Shape;4971;p112"/>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12"/>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12"/>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12"/>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12"/>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12"/>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12"/>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12"/>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12"/>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12"/>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12"/>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12"/>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12"/>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12"/>
          <p:cNvGrpSpPr/>
          <p:nvPr/>
        </p:nvGrpSpPr>
        <p:grpSpPr>
          <a:xfrm>
            <a:off x="4314269" y="4460523"/>
            <a:ext cx="375507" cy="367925"/>
            <a:chOff x="6657194" y="2434073"/>
            <a:chExt cx="375507" cy="367925"/>
          </a:xfrm>
        </p:grpSpPr>
        <p:sp>
          <p:nvSpPr>
            <p:cNvPr id="4985" name="Google Shape;4985;p112"/>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12"/>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12"/>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112"/>
          <p:cNvGrpSpPr/>
          <p:nvPr/>
        </p:nvGrpSpPr>
        <p:grpSpPr>
          <a:xfrm>
            <a:off x="3835149" y="4468306"/>
            <a:ext cx="367925" cy="367161"/>
            <a:chOff x="5756399" y="2434456"/>
            <a:chExt cx="367925" cy="367161"/>
          </a:xfrm>
        </p:grpSpPr>
        <p:sp>
          <p:nvSpPr>
            <p:cNvPr id="4989" name="Google Shape;4989;p112"/>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12"/>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12"/>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12"/>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12"/>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12"/>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12"/>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12"/>
          <p:cNvGrpSpPr/>
          <p:nvPr/>
        </p:nvGrpSpPr>
        <p:grpSpPr>
          <a:xfrm>
            <a:off x="4800981" y="4460523"/>
            <a:ext cx="373627" cy="367925"/>
            <a:chOff x="7964906" y="2434073"/>
            <a:chExt cx="373627" cy="367925"/>
          </a:xfrm>
        </p:grpSpPr>
        <p:sp>
          <p:nvSpPr>
            <p:cNvPr id="4997" name="Google Shape;4997;p112"/>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12"/>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9" name="Google Shape;4999;p112"/>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5000" name="Google Shape;5000;p112"/>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grpSp>
        <p:nvGrpSpPr>
          <p:cNvPr id="5001" name="Google Shape;5001;p112"/>
          <p:cNvGrpSpPr/>
          <p:nvPr/>
        </p:nvGrpSpPr>
        <p:grpSpPr>
          <a:xfrm>
            <a:off x="5318224" y="4466750"/>
            <a:ext cx="318231" cy="355470"/>
            <a:chOff x="6219124" y="2902788"/>
            <a:chExt cx="318231" cy="355470"/>
          </a:xfrm>
        </p:grpSpPr>
        <p:sp>
          <p:nvSpPr>
            <p:cNvPr id="5002" name="Google Shape;5002;p112"/>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12"/>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12"/>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5" name="Google Shape;5005;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6" name="Google Shape;5006;p112"/>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12"/>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09</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Conclusion</a:t>
            </a:r>
            <a:endParaRPr b="1" sz="1100">
              <a:solidFill>
                <a:srgbClr val="657E93"/>
              </a:solidFill>
              <a:latin typeface="Roboto"/>
              <a:ea typeface="Roboto"/>
              <a:cs typeface="Roboto"/>
              <a:sym typeface="Roboto"/>
            </a:endParaRPr>
          </a:p>
        </p:txBody>
      </p:sp>
      <p:pic>
        <p:nvPicPr>
          <p:cNvPr id="5008" name="Google Shape;5008;p112"/>
          <p:cNvPicPr preferRelativeResize="0"/>
          <p:nvPr/>
        </p:nvPicPr>
        <p:blipFill rotWithShape="1">
          <a:blip r:embed="rId4">
            <a:alphaModFix/>
          </a:blip>
          <a:srcRect b="0" l="69" r="69" t="0"/>
          <a:stretch/>
        </p:blipFill>
        <p:spPr>
          <a:xfrm>
            <a:off x="5525200" y="1061845"/>
            <a:ext cx="1171399" cy="1132675"/>
          </a:xfrm>
          <a:prstGeom prst="rect">
            <a:avLst/>
          </a:prstGeom>
          <a:noFill/>
          <a:ln cap="flat" cmpd="sng" w="114300">
            <a:solidFill>
              <a:srgbClr val="FFFFFF"/>
            </a:solidFill>
            <a:prstDash val="solid"/>
            <a:round/>
            <a:headEnd len="sm" w="sm" type="none"/>
            <a:tailEnd len="sm" w="sm" type="none"/>
          </a:ln>
        </p:spPr>
      </p:pic>
      <p:pic>
        <p:nvPicPr>
          <p:cNvPr id="5009" name="Google Shape;5009;p112"/>
          <p:cNvPicPr preferRelativeResize="0"/>
          <p:nvPr/>
        </p:nvPicPr>
        <p:blipFill rotWithShape="1">
          <a:blip r:embed="rId5">
            <a:alphaModFix/>
          </a:blip>
          <a:srcRect b="36276" l="0" r="0" t="4975"/>
          <a:stretch/>
        </p:blipFill>
        <p:spPr>
          <a:xfrm>
            <a:off x="5480013" y="2741175"/>
            <a:ext cx="1261775" cy="1132675"/>
          </a:xfrm>
          <a:prstGeom prst="rect">
            <a:avLst/>
          </a:prstGeom>
          <a:noFill/>
          <a:ln cap="flat" cmpd="sng" w="114300">
            <a:solidFill>
              <a:srgbClr val="FFFFFF"/>
            </a:solidFill>
            <a:prstDash val="solid"/>
            <a:round/>
            <a:headEnd len="sm" w="sm" type="none"/>
            <a:tailEnd len="sm" w="sm" type="none"/>
          </a:ln>
        </p:spPr>
      </p:pic>
      <p:sp>
        <p:nvSpPr>
          <p:cNvPr id="5010" name="Google Shape;5010;p112"/>
          <p:cNvSpPr txBox="1"/>
          <p:nvPr/>
        </p:nvSpPr>
        <p:spPr>
          <a:xfrm>
            <a:off x="5536405" y="2320763"/>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5011" name="Google Shape;5011;p112"/>
          <p:cNvSpPr txBox="1"/>
          <p:nvPr/>
        </p:nvSpPr>
        <p:spPr>
          <a:xfrm>
            <a:off x="5536405" y="62104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sp>
        <p:nvSpPr>
          <p:cNvPr id="5012" name="Google Shape;5012;p112"/>
          <p:cNvSpPr txBox="1"/>
          <p:nvPr/>
        </p:nvSpPr>
        <p:spPr>
          <a:xfrm>
            <a:off x="936013" y="65802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t/>
            </a:r>
            <a:endParaRPr b="1" sz="3000">
              <a:solidFill>
                <a:srgbClr val="FFFFFF"/>
              </a:solidFill>
              <a:latin typeface="Helvetica Neue"/>
              <a:ea typeface="Helvetica Neue"/>
              <a:cs typeface="Helvetica Neue"/>
              <a:sym typeface="Helvetica Neue"/>
            </a:endParaRPr>
          </a:p>
        </p:txBody>
      </p:sp>
      <p:sp>
        <p:nvSpPr>
          <p:cNvPr id="5013" name="Google Shape;5013;p112"/>
          <p:cNvSpPr txBox="1"/>
          <p:nvPr/>
        </p:nvSpPr>
        <p:spPr>
          <a:xfrm>
            <a:off x="1520825" y="487700"/>
            <a:ext cx="3708300" cy="378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3000">
                <a:solidFill>
                  <a:schemeClr val="lt1"/>
                </a:solidFill>
                <a:latin typeface="Helvetica Neue"/>
                <a:ea typeface="Helvetica Neue"/>
                <a:cs typeface="Helvetica Neue"/>
                <a:sym typeface="Helvetica Neue"/>
              </a:rPr>
              <a:t>Recap: </a:t>
            </a:r>
            <a:br>
              <a:rPr b="1" lang="en" sz="3000">
                <a:solidFill>
                  <a:schemeClr val="lt1"/>
                </a:solidFill>
                <a:latin typeface="Helvetica Neue"/>
                <a:ea typeface="Helvetica Neue"/>
                <a:cs typeface="Helvetica Neue"/>
                <a:sym typeface="Helvetica Neue"/>
              </a:rPr>
            </a:br>
            <a:r>
              <a:rPr b="1" lang="en" sz="3000">
                <a:solidFill>
                  <a:schemeClr val="lt1"/>
                </a:solidFill>
                <a:latin typeface="Helvetica Neue"/>
                <a:ea typeface="Helvetica Neue"/>
                <a:cs typeface="Helvetica Neue"/>
                <a:sym typeface="Helvetica Neue"/>
              </a:rPr>
              <a:t>Problem Statement</a:t>
            </a:r>
            <a:endParaRPr b="1" sz="30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The healthcare system faces a challenge in quickly identifying patients at risk of stroke upon arrival at the emergency department (A&amp;E), despite standardized triage protocols. Swiftly discerning stroke risk based on initial health particulars such as </a:t>
            </a:r>
            <a:r>
              <a:rPr b="1" lang="en" u="sng">
                <a:solidFill>
                  <a:srgbClr val="FFFFFF"/>
                </a:solidFill>
                <a:latin typeface="Roboto"/>
                <a:ea typeface="Roboto"/>
                <a:cs typeface="Roboto"/>
                <a:sym typeface="Roboto"/>
              </a:rPr>
              <a:t>obesity</a:t>
            </a:r>
            <a:r>
              <a:rPr lang="en">
                <a:solidFill>
                  <a:srgbClr val="FFFFFF"/>
                </a:solidFill>
                <a:latin typeface="Roboto"/>
                <a:ea typeface="Roboto"/>
                <a:cs typeface="Roboto"/>
                <a:sym typeface="Roboto"/>
              </a:rPr>
              <a:t> is difficult, leading to delays in referrals to specialists for preventive measures. </a:t>
            </a:r>
            <a:br>
              <a:rPr lang="en">
                <a:solidFill>
                  <a:srgbClr val="FFFFFF"/>
                </a:solidFill>
                <a:latin typeface="Roboto"/>
                <a:ea typeface="Roboto"/>
                <a:cs typeface="Roboto"/>
                <a:sym typeface="Roboto"/>
              </a:rPr>
            </a:br>
            <a:endParaRPr>
              <a:solidFill>
                <a:srgbClr val="FFFFFF"/>
              </a:solidFill>
              <a:latin typeface="Roboto"/>
              <a:ea typeface="Roboto"/>
              <a:cs typeface="Roboto"/>
              <a:sym typeface="Roboto"/>
            </a:endParaRPr>
          </a:p>
          <a:p>
            <a:pPr indent="0" lvl="0" marL="0" rtl="0" algn="l">
              <a:lnSpc>
                <a:spcPct val="90000"/>
              </a:lnSpc>
              <a:spcBef>
                <a:spcPts val="0"/>
              </a:spcBef>
              <a:spcAft>
                <a:spcPts val="0"/>
              </a:spcAft>
              <a:buNone/>
            </a:pPr>
            <a:r>
              <a:rPr b="1" lang="en">
                <a:solidFill>
                  <a:schemeClr val="lt1"/>
                </a:solidFill>
                <a:latin typeface="Roboto"/>
                <a:ea typeface="Roboto"/>
                <a:cs typeface="Roboto"/>
                <a:sym typeface="Roboto"/>
              </a:rPr>
              <a:t>How might we help A&amp;E identify patients at risk of stroke easier?</a:t>
            </a:r>
            <a:endParaRPr b="1">
              <a:solidFill>
                <a:srgbClr val="FFFFFF"/>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7" name="Shape 5017"/>
        <p:cNvGrpSpPr/>
        <p:nvPr/>
      </p:nvGrpSpPr>
      <p:grpSpPr>
        <a:xfrm>
          <a:off x="0" y="0"/>
          <a:ext cx="0" cy="0"/>
          <a:chOff x="0" y="0"/>
          <a:chExt cx="0" cy="0"/>
        </a:xfrm>
      </p:grpSpPr>
      <p:sp>
        <p:nvSpPr>
          <p:cNvPr id="5018" name="Google Shape;5018;p113"/>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5019" name="Google Shape;5019;p113"/>
          <p:cNvGrpSpPr/>
          <p:nvPr/>
        </p:nvGrpSpPr>
        <p:grpSpPr>
          <a:xfrm>
            <a:off x="3401088" y="4475332"/>
            <a:ext cx="363752" cy="353113"/>
            <a:chOff x="5314188" y="3350032"/>
            <a:chExt cx="363752" cy="353113"/>
          </a:xfrm>
        </p:grpSpPr>
        <p:sp>
          <p:nvSpPr>
            <p:cNvPr id="5020" name="Google Shape;5020;p113"/>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13"/>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113"/>
          <p:cNvGrpSpPr/>
          <p:nvPr/>
        </p:nvGrpSpPr>
        <p:grpSpPr>
          <a:xfrm>
            <a:off x="2856804" y="4547942"/>
            <a:ext cx="367161" cy="287523"/>
            <a:chOff x="4878379" y="2473892"/>
            <a:chExt cx="367161" cy="287523"/>
          </a:xfrm>
        </p:grpSpPr>
        <p:sp>
          <p:nvSpPr>
            <p:cNvPr id="5023" name="Google Shape;5023;p113"/>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13"/>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13"/>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13"/>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13"/>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113"/>
          <p:cNvGrpSpPr/>
          <p:nvPr/>
        </p:nvGrpSpPr>
        <p:grpSpPr>
          <a:xfrm>
            <a:off x="5780070" y="4460967"/>
            <a:ext cx="368308" cy="367033"/>
            <a:chOff x="7100170" y="1500117"/>
            <a:chExt cx="368308" cy="367033"/>
          </a:xfrm>
        </p:grpSpPr>
        <p:sp>
          <p:nvSpPr>
            <p:cNvPr id="5029" name="Google Shape;5029;p113"/>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3"/>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13"/>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13"/>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3"/>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3"/>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13"/>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13"/>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13"/>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13"/>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13"/>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13"/>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13"/>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113"/>
          <p:cNvGrpSpPr/>
          <p:nvPr/>
        </p:nvGrpSpPr>
        <p:grpSpPr>
          <a:xfrm>
            <a:off x="4314269" y="4460523"/>
            <a:ext cx="375507" cy="367925"/>
            <a:chOff x="6657194" y="2434073"/>
            <a:chExt cx="375507" cy="367925"/>
          </a:xfrm>
        </p:grpSpPr>
        <p:sp>
          <p:nvSpPr>
            <p:cNvPr id="5043" name="Google Shape;5043;p113"/>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3"/>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3"/>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113"/>
          <p:cNvGrpSpPr/>
          <p:nvPr/>
        </p:nvGrpSpPr>
        <p:grpSpPr>
          <a:xfrm>
            <a:off x="3835149" y="4468306"/>
            <a:ext cx="367925" cy="367161"/>
            <a:chOff x="5756399" y="2434456"/>
            <a:chExt cx="367925" cy="367161"/>
          </a:xfrm>
        </p:grpSpPr>
        <p:sp>
          <p:nvSpPr>
            <p:cNvPr id="5047" name="Google Shape;5047;p113"/>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3"/>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3"/>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3"/>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13"/>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3"/>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13"/>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113"/>
          <p:cNvGrpSpPr/>
          <p:nvPr/>
        </p:nvGrpSpPr>
        <p:grpSpPr>
          <a:xfrm>
            <a:off x="4800981" y="4460523"/>
            <a:ext cx="373627" cy="367925"/>
            <a:chOff x="7964906" y="2434073"/>
            <a:chExt cx="373627" cy="367925"/>
          </a:xfrm>
        </p:grpSpPr>
        <p:sp>
          <p:nvSpPr>
            <p:cNvPr id="5055" name="Google Shape;5055;p113"/>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13"/>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7" name="Google Shape;5057;p113"/>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5058" name="Google Shape;5058;p113"/>
          <p:cNvGrpSpPr/>
          <p:nvPr/>
        </p:nvGrpSpPr>
        <p:grpSpPr>
          <a:xfrm>
            <a:off x="5318224" y="4466750"/>
            <a:ext cx="318231" cy="355470"/>
            <a:chOff x="6219124" y="2902788"/>
            <a:chExt cx="318231" cy="355470"/>
          </a:xfrm>
        </p:grpSpPr>
        <p:sp>
          <p:nvSpPr>
            <p:cNvPr id="5059" name="Google Shape;5059;p113"/>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3"/>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13"/>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3" name="Google Shape;5063;p113"/>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13"/>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09</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Conclusion</a:t>
            </a:r>
            <a:endParaRPr b="1" sz="1100">
              <a:solidFill>
                <a:srgbClr val="657E93"/>
              </a:solidFill>
              <a:latin typeface="Roboto"/>
              <a:ea typeface="Roboto"/>
              <a:cs typeface="Roboto"/>
              <a:sym typeface="Roboto"/>
            </a:endParaRPr>
          </a:p>
        </p:txBody>
      </p:sp>
      <p:pic>
        <p:nvPicPr>
          <p:cNvPr id="5065" name="Google Shape;5065;p113"/>
          <p:cNvPicPr preferRelativeResize="0"/>
          <p:nvPr/>
        </p:nvPicPr>
        <p:blipFill rotWithShape="1">
          <a:blip r:embed="rId3">
            <a:alphaModFix/>
          </a:blip>
          <a:srcRect b="0" l="69" r="69" t="0"/>
          <a:stretch/>
        </p:blipFill>
        <p:spPr>
          <a:xfrm>
            <a:off x="3964675" y="1006045"/>
            <a:ext cx="1171399" cy="1132675"/>
          </a:xfrm>
          <a:prstGeom prst="rect">
            <a:avLst/>
          </a:prstGeom>
          <a:noFill/>
          <a:ln cap="flat" cmpd="sng" w="114300">
            <a:solidFill>
              <a:srgbClr val="FFFFFF"/>
            </a:solidFill>
            <a:prstDash val="solid"/>
            <a:round/>
            <a:headEnd len="sm" w="sm" type="none"/>
            <a:tailEnd len="sm" w="sm" type="none"/>
          </a:ln>
        </p:spPr>
      </p:pic>
      <p:pic>
        <p:nvPicPr>
          <p:cNvPr id="5066" name="Google Shape;5066;p113"/>
          <p:cNvPicPr preferRelativeResize="0"/>
          <p:nvPr/>
        </p:nvPicPr>
        <p:blipFill rotWithShape="1">
          <a:blip r:embed="rId4">
            <a:alphaModFix/>
          </a:blip>
          <a:srcRect b="36276" l="0" r="0" t="4975"/>
          <a:stretch/>
        </p:blipFill>
        <p:spPr>
          <a:xfrm>
            <a:off x="3919488" y="2685375"/>
            <a:ext cx="1261775" cy="1132675"/>
          </a:xfrm>
          <a:prstGeom prst="rect">
            <a:avLst/>
          </a:prstGeom>
          <a:noFill/>
          <a:ln cap="flat" cmpd="sng" w="114300">
            <a:solidFill>
              <a:srgbClr val="FFFFFF"/>
            </a:solidFill>
            <a:prstDash val="solid"/>
            <a:round/>
            <a:headEnd len="sm" w="sm" type="none"/>
            <a:tailEnd len="sm" w="sm" type="none"/>
          </a:ln>
        </p:spPr>
      </p:pic>
      <p:sp>
        <p:nvSpPr>
          <p:cNvPr id="5067" name="Google Shape;5067;p113"/>
          <p:cNvSpPr txBox="1"/>
          <p:nvPr/>
        </p:nvSpPr>
        <p:spPr>
          <a:xfrm>
            <a:off x="3975880" y="2264963"/>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Bernard</a:t>
            </a:r>
            <a:endParaRPr b="1" sz="1900">
              <a:solidFill>
                <a:srgbClr val="FFFFFF"/>
              </a:solidFill>
              <a:latin typeface="Helvetica Neue"/>
              <a:ea typeface="Helvetica Neue"/>
              <a:cs typeface="Helvetica Neue"/>
              <a:sym typeface="Helvetica Neue"/>
            </a:endParaRPr>
          </a:p>
        </p:txBody>
      </p:sp>
      <p:sp>
        <p:nvSpPr>
          <p:cNvPr id="5068" name="Google Shape;5068;p113"/>
          <p:cNvSpPr txBox="1"/>
          <p:nvPr/>
        </p:nvSpPr>
        <p:spPr>
          <a:xfrm>
            <a:off x="3975880" y="565240"/>
            <a:ext cx="1149000" cy="3807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1900">
                <a:solidFill>
                  <a:srgbClr val="FFFFFF"/>
                </a:solidFill>
                <a:latin typeface="Helvetica Neue"/>
                <a:ea typeface="Helvetica Neue"/>
                <a:cs typeface="Helvetica Neue"/>
                <a:sym typeface="Helvetica Neue"/>
              </a:rPr>
              <a:t>George</a:t>
            </a:r>
            <a:endParaRPr b="1" sz="1900">
              <a:solidFill>
                <a:srgbClr val="FFFFFF"/>
              </a:solidFill>
              <a:latin typeface="Helvetica Neue"/>
              <a:ea typeface="Helvetica Neue"/>
              <a:cs typeface="Helvetica Neue"/>
              <a:sym typeface="Helvetica Neue"/>
            </a:endParaRPr>
          </a:p>
        </p:txBody>
      </p:sp>
      <p:sp>
        <p:nvSpPr>
          <p:cNvPr id="5069" name="Google Shape;5069;p113"/>
          <p:cNvSpPr txBox="1"/>
          <p:nvPr/>
        </p:nvSpPr>
        <p:spPr>
          <a:xfrm>
            <a:off x="1403175" y="1085425"/>
            <a:ext cx="2232900" cy="2555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Helvetica Neue"/>
              <a:buChar char="●"/>
            </a:pPr>
            <a:r>
              <a:rPr b="1" lang="en">
                <a:solidFill>
                  <a:srgbClr val="FFFFFF"/>
                </a:solidFill>
                <a:latin typeface="Helvetica Neue"/>
                <a:ea typeface="Helvetica Neue"/>
                <a:cs typeface="Helvetica Neue"/>
                <a:sym typeface="Helvetica Neue"/>
              </a:rPr>
              <a:t>George will now be able to quickly diagnose potential stroke patients like Bernard at A&amp;E.</a:t>
            </a:r>
            <a:br>
              <a:rPr b="1" lang="en">
                <a:solidFill>
                  <a:srgbClr val="FFFFFF"/>
                </a:solidFill>
                <a:latin typeface="Helvetica Neue"/>
                <a:ea typeface="Helvetica Neue"/>
                <a:cs typeface="Helvetica Neue"/>
                <a:sym typeface="Helvetica Neue"/>
              </a:rPr>
            </a:br>
            <a:endParaRPr b="1">
              <a:solidFill>
                <a:srgbClr val="FFFFFF"/>
              </a:solidFill>
              <a:latin typeface="Helvetica Neue"/>
              <a:ea typeface="Helvetica Neue"/>
              <a:cs typeface="Helvetica Neue"/>
              <a:sym typeface="Helvetica Neue"/>
            </a:endParaRPr>
          </a:p>
          <a:p>
            <a:pPr indent="-317500" lvl="0" marL="457200" rtl="0" algn="l">
              <a:spcBef>
                <a:spcPts val="0"/>
              </a:spcBef>
              <a:spcAft>
                <a:spcPts val="0"/>
              </a:spcAft>
              <a:buClr>
                <a:srgbClr val="FFFFFF"/>
              </a:buClr>
              <a:buSzPts val="1400"/>
              <a:buFont typeface="Helvetica Neue"/>
              <a:buChar char="●"/>
            </a:pPr>
            <a:r>
              <a:rPr b="1" lang="en">
                <a:solidFill>
                  <a:srgbClr val="FFFFFF"/>
                </a:solidFill>
                <a:latin typeface="Helvetica Neue"/>
                <a:ea typeface="Helvetica Neue"/>
                <a:cs typeface="Helvetica Neue"/>
                <a:sym typeface="Helvetica Neue"/>
              </a:rPr>
              <a:t>Get a quick general prediction from the CT scan of the brain.</a:t>
            </a:r>
            <a:endParaRPr b="1">
              <a:solidFill>
                <a:srgbClr val="FFFFFF"/>
              </a:solidFill>
              <a:latin typeface="Helvetica Neue"/>
              <a:ea typeface="Helvetica Neue"/>
              <a:cs typeface="Helvetica Neue"/>
              <a:sym typeface="Helvetica Neue"/>
            </a:endParaRPr>
          </a:p>
        </p:txBody>
      </p:sp>
      <p:sp>
        <p:nvSpPr>
          <p:cNvPr id="5070" name="Google Shape;5070;p113"/>
          <p:cNvSpPr txBox="1"/>
          <p:nvPr/>
        </p:nvSpPr>
        <p:spPr>
          <a:xfrm>
            <a:off x="5617100" y="1440300"/>
            <a:ext cx="2802900" cy="369300"/>
          </a:xfrm>
          <a:prstGeom prst="rect">
            <a:avLst/>
          </a:prstGeom>
          <a:solidFill>
            <a:srgbClr val="44AFC3"/>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Obesity Classification Model</a:t>
            </a:r>
            <a:endParaRPr b="1" sz="1200">
              <a:solidFill>
                <a:srgbClr val="FFFFFF"/>
              </a:solidFill>
              <a:latin typeface="Roboto"/>
              <a:ea typeface="Roboto"/>
              <a:cs typeface="Roboto"/>
              <a:sym typeface="Roboto"/>
            </a:endParaRPr>
          </a:p>
        </p:txBody>
      </p:sp>
      <p:sp>
        <p:nvSpPr>
          <p:cNvPr id="5071" name="Google Shape;5071;p113"/>
          <p:cNvSpPr txBox="1"/>
          <p:nvPr/>
        </p:nvSpPr>
        <p:spPr>
          <a:xfrm>
            <a:off x="5617100" y="2049900"/>
            <a:ext cx="2802900" cy="369300"/>
          </a:xfrm>
          <a:prstGeom prst="rect">
            <a:avLst/>
          </a:prstGeom>
          <a:solidFill>
            <a:srgbClr val="44AFC3"/>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Stroke Detection Model</a:t>
            </a:r>
            <a:endParaRPr b="1" sz="1200">
              <a:solidFill>
                <a:srgbClr val="FFFFFF"/>
              </a:solidFill>
              <a:latin typeface="Roboto"/>
              <a:ea typeface="Roboto"/>
              <a:cs typeface="Roboto"/>
              <a:sym typeface="Roboto"/>
            </a:endParaRPr>
          </a:p>
        </p:txBody>
      </p:sp>
      <p:sp>
        <p:nvSpPr>
          <p:cNvPr id="5072" name="Google Shape;5072;p113"/>
          <p:cNvSpPr txBox="1"/>
          <p:nvPr/>
        </p:nvSpPr>
        <p:spPr>
          <a:xfrm>
            <a:off x="5617100" y="2659500"/>
            <a:ext cx="2802900" cy="369300"/>
          </a:xfrm>
          <a:prstGeom prst="rect">
            <a:avLst/>
          </a:prstGeom>
          <a:solidFill>
            <a:srgbClr val="43B0C4"/>
          </a:solidFill>
          <a:ln cap="flat" cmpd="sng" w="3810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CT Scan Image Stroke Detector</a:t>
            </a:r>
            <a:endParaRPr b="1" sz="12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0"/>
                                        </p:tgtEl>
                                        <p:attrNameLst>
                                          <p:attrName>style.visibility</p:attrName>
                                        </p:attrNameLst>
                                      </p:cBhvr>
                                      <p:to>
                                        <p:strVal val="visible"/>
                                      </p:to>
                                    </p:set>
                                    <p:animEffect filter="fade" transition="in">
                                      <p:cBhvr>
                                        <p:cTn dur="800"/>
                                        <p:tgtEl>
                                          <p:spTgt spid="507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071"/>
                                        </p:tgtEl>
                                        <p:attrNameLst>
                                          <p:attrName>style.visibility</p:attrName>
                                        </p:attrNameLst>
                                      </p:cBhvr>
                                      <p:to>
                                        <p:strVal val="visible"/>
                                      </p:to>
                                    </p:set>
                                    <p:animEffect filter="fade" transition="in">
                                      <p:cBhvr>
                                        <p:cTn dur="800"/>
                                        <p:tgtEl>
                                          <p:spTgt spid="5071"/>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072"/>
                                        </p:tgtEl>
                                        <p:attrNameLst>
                                          <p:attrName>style.visibility</p:attrName>
                                        </p:attrNameLst>
                                      </p:cBhvr>
                                      <p:to>
                                        <p:strVal val="visible"/>
                                      </p:to>
                                    </p:set>
                                    <p:animEffect filter="fade" transition="in">
                                      <p:cBhvr>
                                        <p:cTn dur="800"/>
                                        <p:tgtEl>
                                          <p:spTgt spid="5072"/>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5069">
                                            <p:txEl>
                                              <p:pRg end="0" st="0"/>
                                            </p:txEl>
                                          </p:spTgt>
                                        </p:tgtEl>
                                        <p:attrNameLst>
                                          <p:attrName>style.visibility</p:attrName>
                                        </p:attrNameLst>
                                      </p:cBhvr>
                                      <p:to>
                                        <p:strVal val="visible"/>
                                      </p:to>
                                    </p:set>
                                    <p:animEffect filter="fade" transition="in">
                                      <p:cBhvr>
                                        <p:cTn dur="1000"/>
                                        <p:tgtEl>
                                          <p:spTgt spid="5069">
                                            <p:txEl>
                                              <p:pRg end="0" st="0"/>
                                            </p:txEl>
                                          </p:spTgt>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5069">
                                            <p:txEl>
                                              <p:pRg end="1" st="1"/>
                                            </p:txEl>
                                          </p:spTgt>
                                        </p:tgtEl>
                                        <p:attrNameLst>
                                          <p:attrName>style.visibility</p:attrName>
                                        </p:attrNameLst>
                                      </p:cBhvr>
                                      <p:to>
                                        <p:strVal val="visible"/>
                                      </p:to>
                                    </p:set>
                                    <p:animEffect filter="fade" transition="in">
                                      <p:cBhvr>
                                        <p:cTn dur="1000"/>
                                        <p:tgtEl>
                                          <p:spTgt spid="506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6" name="Shape 5076"/>
        <p:cNvGrpSpPr/>
        <p:nvPr/>
      </p:nvGrpSpPr>
      <p:grpSpPr>
        <a:xfrm>
          <a:off x="0" y="0"/>
          <a:ext cx="0" cy="0"/>
          <a:chOff x="0" y="0"/>
          <a:chExt cx="0" cy="0"/>
        </a:xfrm>
      </p:grpSpPr>
      <p:pic>
        <p:nvPicPr>
          <p:cNvPr id="5077" name="Google Shape;5077;p114"/>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5078" name="Google Shape;5078;p114"/>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5079" name="Google Shape;5079;p114"/>
          <p:cNvSpPr txBox="1"/>
          <p:nvPr>
            <p:ph type="ctrTitle"/>
          </p:nvPr>
        </p:nvSpPr>
        <p:spPr>
          <a:xfrm>
            <a:off x="-1"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Thank you</a:t>
            </a:r>
            <a:endParaRPr sz="4900">
              <a:solidFill>
                <a:srgbClr val="FFFFFF"/>
              </a:solidFill>
            </a:endParaRPr>
          </a:p>
        </p:txBody>
      </p:sp>
      <p:grpSp>
        <p:nvGrpSpPr>
          <p:cNvPr id="5080" name="Google Shape;5080;p114"/>
          <p:cNvGrpSpPr/>
          <p:nvPr/>
        </p:nvGrpSpPr>
        <p:grpSpPr>
          <a:xfrm>
            <a:off x="3401088" y="4475332"/>
            <a:ext cx="363752" cy="353113"/>
            <a:chOff x="5314188" y="3350032"/>
            <a:chExt cx="363752" cy="353113"/>
          </a:xfrm>
        </p:grpSpPr>
        <p:sp>
          <p:nvSpPr>
            <p:cNvPr id="5081" name="Google Shape;5081;p114"/>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4"/>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114"/>
          <p:cNvGrpSpPr/>
          <p:nvPr/>
        </p:nvGrpSpPr>
        <p:grpSpPr>
          <a:xfrm>
            <a:off x="2856804" y="4547942"/>
            <a:ext cx="367161" cy="287523"/>
            <a:chOff x="4878379" y="2473892"/>
            <a:chExt cx="367161" cy="287523"/>
          </a:xfrm>
        </p:grpSpPr>
        <p:sp>
          <p:nvSpPr>
            <p:cNvPr id="5084" name="Google Shape;5084;p114"/>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4"/>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14"/>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14"/>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4"/>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114"/>
          <p:cNvGrpSpPr/>
          <p:nvPr/>
        </p:nvGrpSpPr>
        <p:grpSpPr>
          <a:xfrm>
            <a:off x="5780070" y="4460967"/>
            <a:ext cx="368308" cy="367033"/>
            <a:chOff x="7100170" y="1500117"/>
            <a:chExt cx="368308" cy="367033"/>
          </a:xfrm>
        </p:grpSpPr>
        <p:sp>
          <p:nvSpPr>
            <p:cNvPr id="5090" name="Google Shape;5090;p114"/>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14"/>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14"/>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4"/>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14"/>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14"/>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4"/>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14"/>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14"/>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4"/>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4"/>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14"/>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4"/>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114"/>
          <p:cNvGrpSpPr/>
          <p:nvPr/>
        </p:nvGrpSpPr>
        <p:grpSpPr>
          <a:xfrm>
            <a:off x="4314269" y="4460523"/>
            <a:ext cx="375507" cy="367925"/>
            <a:chOff x="6657194" y="2434073"/>
            <a:chExt cx="375507" cy="367925"/>
          </a:xfrm>
        </p:grpSpPr>
        <p:sp>
          <p:nvSpPr>
            <p:cNvPr id="5104" name="Google Shape;5104;p114"/>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14"/>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14"/>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114"/>
          <p:cNvGrpSpPr/>
          <p:nvPr/>
        </p:nvGrpSpPr>
        <p:grpSpPr>
          <a:xfrm>
            <a:off x="3835149" y="4468306"/>
            <a:ext cx="367925" cy="367161"/>
            <a:chOff x="5756399" y="2434456"/>
            <a:chExt cx="367925" cy="367161"/>
          </a:xfrm>
        </p:grpSpPr>
        <p:sp>
          <p:nvSpPr>
            <p:cNvPr id="5108" name="Google Shape;5108;p114"/>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14"/>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14"/>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14"/>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14"/>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14"/>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14"/>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114"/>
          <p:cNvGrpSpPr/>
          <p:nvPr/>
        </p:nvGrpSpPr>
        <p:grpSpPr>
          <a:xfrm>
            <a:off x="4800981" y="4460523"/>
            <a:ext cx="373627" cy="367925"/>
            <a:chOff x="7964906" y="2434073"/>
            <a:chExt cx="373627" cy="367925"/>
          </a:xfrm>
        </p:grpSpPr>
        <p:sp>
          <p:nvSpPr>
            <p:cNvPr id="5116" name="Google Shape;5116;p114"/>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14"/>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8" name="Google Shape;5118;p114"/>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5119" name="Google Shape;5119;p114"/>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5120" name="Google Shape;5120;p114"/>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5121" name="Google Shape;5121;p114"/>
          <p:cNvGrpSpPr/>
          <p:nvPr/>
        </p:nvGrpSpPr>
        <p:grpSpPr>
          <a:xfrm>
            <a:off x="5318224" y="4466750"/>
            <a:ext cx="318231" cy="355470"/>
            <a:chOff x="6219124" y="2902788"/>
            <a:chExt cx="318231" cy="355470"/>
          </a:xfrm>
        </p:grpSpPr>
        <p:sp>
          <p:nvSpPr>
            <p:cNvPr id="5122" name="Google Shape;5122;p114"/>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14"/>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14"/>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26" name="Google Shape;5126;p114"/>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14"/>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Thank you</a:t>
            </a:r>
            <a:endParaRPr b="1" sz="1100">
              <a:solidFill>
                <a:srgbClr val="657E93"/>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1" name="Shape 5131"/>
        <p:cNvGrpSpPr/>
        <p:nvPr/>
      </p:nvGrpSpPr>
      <p:grpSpPr>
        <a:xfrm>
          <a:off x="0" y="0"/>
          <a:ext cx="0" cy="0"/>
          <a:chOff x="0" y="0"/>
          <a:chExt cx="0" cy="0"/>
        </a:xfrm>
      </p:grpSpPr>
      <p:pic>
        <p:nvPicPr>
          <p:cNvPr id="5132" name="Google Shape;5132;p115"/>
          <p:cNvPicPr preferRelativeResize="0"/>
          <p:nvPr/>
        </p:nvPicPr>
        <p:blipFill>
          <a:blip r:embed="rId3">
            <a:alphaModFix amt="23000"/>
          </a:blip>
          <a:stretch>
            <a:fillRect/>
          </a:stretch>
        </p:blipFill>
        <p:spPr>
          <a:xfrm>
            <a:off x="-448900" y="1799425"/>
            <a:ext cx="10129649" cy="969475"/>
          </a:xfrm>
          <a:prstGeom prst="rect">
            <a:avLst/>
          </a:prstGeom>
          <a:noFill/>
          <a:ln>
            <a:noFill/>
          </a:ln>
        </p:spPr>
      </p:pic>
      <p:sp>
        <p:nvSpPr>
          <p:cNvPr id="5133" name="Google Shape;5133;p115"/>
          <p:cNvSpPr/>
          <p:nvPr/>
        </p:nvSpPr>
        <p:spPr>
          <a:xfrm>
            <a:off x="-41325" y="4334025"/>
            <a:ext cx="92661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5134" name="Google Shape;5134;p115"/>
          <p:cNvSpPr txBox="1"/>
          <p:nvPr>
            <p:ph type="ctrTitle"/>
          </p:nvPr>
        </p:nvSpPr>
        <p:spPr>
          <a:xfrm>
            <a:off x="-1" y="1852475"/>
            <a:ext cx="9144000" cy="863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spAutoFit/>
          </a:bodyPr>
          <a:lstStyle/>
          <a:p>
            <a:pPr indent="0" lvl="0" marL="0" rtl="0" algn="ctr">
              <a:spcBef>
                <a:spcPts val="0"/>
              </a:spcBef>
              <a:spcAft>
                <a:spcPts val="0"/>
              </a:spcAft>
              <a:buNone/>
            </a:pPr>
            <a:r>
              <a:rPr lang="en" sz="4900">
                <a:solidFill>
                  <a:srgbClr val="FFFFFF"/>
                </a:solidFill>
              </a:rPr>
              <a:t>Q&amp;A</a:t>
            </a:r>
            <a:endParaRPr sz="4900">
              <a:solidFill>
                <a:srgbClr val="FFFFFF"/>
              </a:solidFill>
            </a:endParaRPr>
          </a:p>
        </p:txBody>
      </p:sp>
      <p:grpSp>
        <p:nvGrpSpPr>
          <p:cNvPr id="5135" name="Google Shape;5135;p115"/>
          <p:cNvGrpSpPr/>
          <p:nvPr/>
        </p:nvGrpSpPr>
        <p:grpSpPr>
          <a:xfrm>
            <a:off x="3401088" y="4475332"/>
            <a:ext cx="363752" cy="353113"/>
            <a:chOff x="5314188" y="3350032"/>
            <a:chExt cx="363752" cy="353113"/>
          </a:xfrm>
        </p:grpSpPr>
        <p:sp>
          <p:nvSpPr>
            <p:cNvPr id="5136" name="Google Shape;5136;p11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1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115"/>
          <p:cNvGrpSpPr/>
          <p:nvPr/>
        </p:nvGrpSpPr>
        <p:grpSpPr>
          <a:xfrm>
            <a:off x="2856804" y="4547942"/>
            <a:ext cx="367161" cy="287523"/>
            <a:chOff x="4878379" y="2473892"/>
            <a:chExt cx="367161" cy="287523"/>
          </a:xfrm>
        </p:grpSpPr>
        <p:sp>
          <p:nvSpPr>
            <p:cNvPr id="5139" name="Google Shape;5139;p11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1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1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1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1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115"/>
          <p:cNvGrpSpPr/>
          <p:nvPr/>
        </p:nvGrpSpPr>
        <p:grpSpPr>
          <a:xfrm>
            <a:off x="5780070" y="4460967"/>
            <a:ext cx="368308" cy="367033"/>
            <a:chOff x="7100170" y="1500117"/>
            <a:chExt cx="368308" cy="367033"/>
          </a:xfrm>
        </p:grpSpPr>
        <p:sp>
          <p:nvSpPr>
            <p:cNvPr id="5145" name="Google Shape;5145;p11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1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1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1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1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1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1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1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1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1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1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115"/>
          <p:cNvGrpSpPr/>
          <p:nvPr/>
        </p:nvGrpSpPr>
        <p:grpSpPr>
          <a:xfrm>
            <a:off x="4314269" y="4460523"/>
            <a:ext cx="375507" cy="367925"/>
            <a:chOff x="6657194" y="2434073"/>
            <a:chExt cx="375507" cy="367925"/>
          </a:xfrm>
        </p:grpSpPr>
        <p:sp>
          <p:nvSpPr>
            <p:cNvPr id="5159" name="Google Shape;5159;p11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1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1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115"/>
          <p:cNvGrpSpPr/>
          <p:nvPr/>
        </p:nvGrpSpPr>
        <p:grpSpPr>
          <a:xfrm>
            <a:off x="3835149" y="4468306"/>
            <a:ext cx="367925" cy="367161"/>
            <a:chOff x="5756399" y="2434456"/>
            <a:chExt cx="367925" cy="367161"/>
          </a:xfrm>
        </p:grpSpPr>
        <p:sp>
          <p:nvSpPr>
            <p:cNvPr id="5163" name="Google Shape;5163;p11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1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1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1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1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115"/>
          <p:cNvGrpSpPr/>
          <p:nvPr/>
        </p:nvGrpSpPr>
        <p:grpSpPr>
          <a:xfrm>
            <a:off x="4800981" y="4460523"/>
            <a:ext cx="373627" cy="367925"/>
            <a:chOff x="7964906" y="2434073"/>
            <a:chExt cx="373627" cy="367925"/>
          </a:xfrm>
        </p:grpSpPr>
        <p:sp>
          <p:nvSpPr>
            <p:cNvPr id="5171" name="Google Shape;5171;p11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1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3" name="Google Shape;5173;p115"/>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5174" name="Google Shape;5174;p115"/>
          <p:cNvPicPr preferRelativeResize="0"/>
          <p:nvPr/>
        </p:nvPicPr>
        <p:blipFill>
          <a:blip r:embed="rId4">
            <a:alphaModFix amt="15000"/>
          </a:blip>
          <a:stretch>
            <a:fillRect/>
          </a:stretch>
        </p:blipFill>
        <p:spPr>
          <a:xfrm>
            <a:off x="-2551474" y="-292225"/>
            <a:ext cx="5174548" cy="5143500"/>
          </a:xfrm>
          <a:prstGeom prst="rect">
            <a:avLst/>
          </a:prstGeom>
          <a:noFill/>
          <a:ln>
            <a:noFill/>
          </a:ln>
        </p:spPr>
      </p:pic>
      <p:pic>
        <p:nvPicPr>
          <p:cNvPr id="5175" name="Google Shape;5175;p115"/>
          <p:cNvPicPr preferRelativeResize="0"/>
          <p:nvPr/>
        </p:nvPicPr>
        <p:blipFill>
          <a:blip r:embed="rId4">
            <a:alphaModFix amt="15000"/>
          </a:blip>
          <a:stretch>
            <a:fillRect/>
          </a:stretch>
        </p:blipFill>
        <p:spPr>
          <a:xfrm flipH="1">
            <a:off x="6488176" y="-292225"/>
            <a:ext cx="5174548" cy="5143500"/>
          </a:xfrm>
          <a:prstGeom prst="rect">
            <a:avLst/>
          </a:prstGeom>
          <a:noFill/>
          <a:ln>
            <a:noFill/>
          </a:ln>
        </p:spPr>
      </p:pic>
      <p:grpSp>
        <p:nvGrpSpPr>
          <p:cNvPr id="5176" name="Google Shape;5176;p115"/>
          <p:cNvGrpSpPr/>
          <p:nvPr/>
        </p:nvGrpSpPr>
        <p:grpSpPr>
          <a:xfrm>
            <a:off x="5318224" y="4466750"/>
            <a:ext cx="318231" cy="355470"/>
            <a:chOff x="6219124" y="2902788"/>
            <a:chExt cx="318231" cy="355470"/>
          </a:xfrm>
        </p:grpSpPr>
        <p:sp>
          <p:nvSpPr>
            <p:cNvPr id="5177" name="Google Shape;5177;p115"/>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15"/>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15"/>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0" name="Google Shape;518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1" name="Google Shape;5181;p115"/>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15"/>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Q&amp;A</a:t>
            </a:r>
            <a:endParaRPr b="1" sz="1100">
              <a:solidFill>
                <a:srgbClr val="657E9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7"/>
          <p:cNvSpPr/>
          <p:nvPr/>
        </p:nvSpPr>
        <p:spPr>
          <a:xfrm>
            <a:off x="-41325" y="4334025"/>
            <a:ext cx="92349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grpSp>
        <p:nvGrpSpPr>
          <p:cNvPr id="642" name="Google Shape;642;p37"/>
          <p:cNvGrpSpPr/>
          <p:nvPr/>
        </p:nvGrpSpPr>
        <p:grpSpPr>
          <a:xfrm>
            <a:off x="3401088" y="4475332"/>
            <a:ext cx="363752" cy="353113"/>
            <a:chOff x="5314188" y="3350032"/>
            <a:chExt cx="363752" cy="353113"/>
          </a:xfrm>
        </p:grpSpPr>
        <p:sp>
          <p:nvSpPr>
            <p:cNvPr id="643" name="Google Shape;643;p37"/>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7"/>
          <p:cNvGrpSpPr/>
          <p:nvPr/>
        </p:nvGrpSpPr>
        <p:grpSpPr>
          <a:xfrm>
            <a:off x="2856804" y="4547942"/>
            <a:ext cx="367161" cy="287523"/>
            <a:chOff x="4878379" y="2473892"/>
            <a:chExt cx="367161" cy="287523"/>
          </a:xfrm>
        </p:grpSpPr>
        <p:sp>
          <p:nvSpPr>
            <p:cNvPr id="646" name="Google Shape;646;p37"/>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7"/>
          <p:cNvGrpSpPr/>
          <p:nvPr/>
        </p:nvGrpSpPr>
        <p:grpSpPr>
          <a:xfrm>
            <a:off x="5780070" y="4460967"/>
            <a:ext cx="368308" cy="367033"/>
            <a:chOff x="7100170" y="1500117"/>
            <a:chExt cx="368308" cy="367033"/>
          </a:xfrm>
        </p:grpSpPr>
        <p:sp>
          <p:nvSpPr>
            <p:cNvPr id="652" name="Google Shape;652;p37"/>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7"/>
          <p:cNvGrpSpPr/>
          <p:nvPr/>
        </p:nvGrpSpPr>
        <p:grpSpPr>
          <a:xfrm>
            <a:off x="4314269" y="4460523"/>
            <a:ext cx="375507" cy="367925"/>
            <a:chOff x="6657194" y="2434073"/>
            <a:chExt cx="375507" cy="367925"/>
          </a:xfrm>
        </p:grpSpPr>
        <p:sp>
          <p:nvSpPr>
            <p:cNvPr id="666" name="Google Shape;666;p37"/>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7"/>
          <p:cNvGrpSpPr/>
          <p:nvPr/>
        </p:nvGrpSpPr>
        <p:grpSpPr>
          <a:xfrm>
            <a:off x="3835149" y="4468306"/>
            <a:ext cx="367925" cy="367161"/>
            <a:chOff x="5756399" y="2434456"/>
            <a:chExt cx="367925" cy="367161"/>
          </a:xfrm>
        </p:grpSpPr>
        <p:sp>
          <p:nvSpPr>
            <p:cNvPr id="670" name="Google Shape;670;p37"/>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7"/>
          <p:cNvGrpSpPr/>
          <p:nvPr/>
        </p:nvGrpSpPr>
        <p:grpSpPr>
          <a:xfrm>
            <a:off x="4800981" y="4460523"/>
            <a:ext cx="373627" cy="367925"/>
            <a:chOff x="7964906" y="2434073"/>
            <a:chExt cx="373627" cy="367925"/>
          </a:xfrm>
        </p:grpSpPr>
        <p:sp>
          <p:nvSpPr>
            <p:cNvPr id="678" name="Google Shape;678;p37"/>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37"/>
          <p:cNvPicPr preferRelativeResize="0"/>
          <p:nvPr/>
        </p:nvPicPr>
        <p:blipFill>
          <a:blip r:embed="rId3">
            <a:alphaModFix amt="15000"/>
          </a:blip>
          <a:stretch>
            <a:fillRect/>
          </a:stretch>
        </p:blipFill>
        <p:spPr>
          <a:xfrm flipH="1">
            <a:off x="6488176" y="-292225"/>
            <a:ext cx="5174548" cy="5143500"/>
          </a:xfrm>
          <a:prstGeom prst="rect">
            <a:avLst/>
          </a:prstGeom>
          <a:noFill/>
          <a:ln>
            <a:noFill/>
          </a:ln>
        </p:spPr>
      </p:pic>
      <p:sp>
        <p:nvSpPr>
          <p:cNvPr id="681" name="Google Shape;681;p37"/>
          <p:cNvSpPr/>
          <p:nvPr/>
        </p:nvSpPr>
        <p:spPr>
          <a:xfrm>
            <a:off x="-41325" y="307700"/>
            <a:ext cx="9234900" cy="1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682" name="Google Shape;682;p37"/>
          <p:cNvPicPr preferRelativeResize="0"/>
          <p:nvPr/>
        </p:nvPicPr>
        <p:blipFill rotWithShape="1">
          <a:blip r:embed="rId4">
            <a:alphaModFix/>
          </a:blip>
          <a:srcRect b="0" l="69" r="69" t="0"/>
          <a:stretch/>
        </p:blipFill>
        <p:spPr>
          <a:xfrm>
            <a:off x="1089000" y="2485273"/>
            <a:ext cx="1725226" cy="1668227"/>
          </a:xfrm>
          <a:prstGeom prst="rect">
            <a:avLst/>
          </a:prstGeom>
          <a:noFill/>
          <a:ln cap="flat" cmpd="sng" w="114300">
            <a:solidFill>
              <a:srgbClr val="FFFFFF"/>
            </a:solidFill>
            <a:prstDash val="solid"/>
            <a:round/>
            <a:headEnd len="sm" w="sm" type="none"/>
            <a:tailEnd len="sm" w="sm" type="none"/>
          </a:ln>
        </p:spPr>
      </p:pic>
      <p:pic>
        <p:nvPicPr>
          <p:cNvPr id="683" name="Google Shape;683;p37"/>
          <p:cNvPicPr preferRelativeResize="0"/>
          <p:nvPr/>
        </p:nvPicPr>
        <p:blipFill rotWithShape="1">
          <a:blip r:embed="rId5">
            <a:alphaModFix/>
          </a:blip>
          <a:srcRect b="36276" l="0" r="0" t="4975"/>
          <a:stretch/>
        </p:blipFill>
        <p:spPr>
          <a:xfrm>
            <a:off x="1089003" y="629863"/>
            <a:ext cx="1725221" cy="1548662"/>
          </a:xfrm>
          <a:prstGeom prst="rect">
            <a:avLst/>
          </a:prstGeom>
          <a:noFill/>
          <a:ln cap="flat" cmpd="sng" w="114300">
            <a:solidFill>
              <a:srgbClr val="FFFFFF"/>
            </a:solidFill>
            <a:prstDash val="solid"/>
            <a:round/>
            <a:headEnd len="sm" w="sm" type="none"/>
            <a:tailEnd len="sm" w="sm" type="none"/>
          </a:ln>
        </p:spPr>
      </p:pic>
      <p:sp>
        <p:nvSpPr>
          <p:cNvPr id="684" name="Google Shape;684;p37"/>
          <p:cNvSpPr txBox="1"/>
          <p:nvPr/>
        </p:nvSpPr>
        <p:spPr>
          <a:xfrm>
            <a:off x="3231450" y="837575"/>
            <a:ext cx="4090800" cy="516300"/>
          </a:xfrm>
          <a:prstGeom prst="rect">
            <a:avLst/>
          </a:prstGeom>
          <a:noFill/>
          <a:ln>
            <a:noFill/>
          </a:ln>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None/>
            </a:pPr>
            <a:r>
              <a:rPr b="1" lang="en" sz="3000">
                <a:solidFill>
                  <a:srgbClr val="FFFFFF"/>
                </a:solidFill>
                <a:latin typeface="Helvetica Neue"/>
                <a:ea typeface="Helvetica Neue"/>
                <a:cs typeface="Helvetica Neue"/>
                <a:sym typeface="Helvetica Neue"/>
              </a:rPr>
              <a:t>Problem Statement</a:t>
            </a:r>
            <a:endParaRPr b="1" sz="3000">
              <a:solidFill>
                <a:srgbClr val="FFFFFF"/>
              </a:solidFill>
              <a:latin typeface="Helvetica Neue"/>
              <a:ea typeface="Helvetica Neue"/>
              <a:cs typeface="Helvetica Neue"/>
              <a:sym typeface="Helvetica Neue"/>
            </a:endParaRPr>
          </a:p>
        </p:txBody>
      </p:sp>
      <p:sp>
        <p:nvSpPr>
          <p:cNvPr id="685" name="Google Shape;685;p3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6" name="Google Shape;686;p37"/>
          <p:cNvSpPr txBox="1"/>
          <p:nvPr/>
        </p:nvSpPr>
        <p:spPr>
          <a:xfrm>
            <a:off x="3240250" y="1277675"/>
            <a:ext cx="4090800" cy="2802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FFFF"/>
                </a:solidFill>
                <a:latin typeface="Roboto"/>
                <a:ea typeface="Roboto"/>
                <a:cs typeface="Roboto"/>
                <a:sym typeface="Roboto"/>
              </a:rPr>
              <a:t>The healthcare system faces a challenge in quickly identifying patients at risk of stroke upon arrival at the emergency department (A&amp;E), despite standardized triage protocols. Swiftly discerning stroke risk based on initial health particulars such as </a:t>
            </a:r>
            <a:r>
              <a:rPr b="1" lang="en" u="sng">
                <a:solidFill>
                  <a:srgbClr val="FFFFFF"/>
                </a:solidFill>
                <a:latin typeface="Roboto"/>
                <a:ea typeface="Roboto"/>
                <a:cs typeface="Roboto"/>
                <a:sym typeface="Roboto"/>
              </a:rPr>
              <a:t>obesity</a:t>
            </a:r>
            <a:r>
              <a:rPr lang="en">
                <a:solidFill>
                  <a:srgbClr val="FFFFFF"/>
                </a:solidFill>
                <a:latin typeface="Roboto"/>
                <a:ea typeface="Roboto"/>
                <a:cs typeface="Roboto"/>
                <a:sym typeface="Roboto"/>
              </a:rPr>
              <a:t> is difficult, leading to delays in referrals to specialists for preventive measures. </a:t>
            </a:r>
            <a:br>
              <a:rPr lang="en">
                <a:solidFill>
                  <a:srgbClr val="FFFFFF"/>
                </a:solidFill>
                <a:latin typeface="Roboto"/>
                <a:ea typeface="Roboto"/>
                <a:cs typeface="Roboto"/>
                <a:sym typeface="Roboto"/>
              </a:rPr>
            </a:br>
            <a:endParaRPr>
              <a:solidFill>
                <a:srgbClr val="FFFFFF"/>
              </a:solidFill>
              <a:latin typeface="Roboto"/>
              <a:ea typeface="Roboto"/>
              <a:cs typeface="Roboto"/>
              <a:sym typeface="Roboto"/>
            </a:endParaRPr>
          </a:p>
          <a:p>
            <a:pPr indent="0" lvl="0" marL="0" rtl="0" algn="l">
              <a:lnSpc>
                <a:spcPct val="90000"/>
              </a:lnSpc>
              <a:spcBef>
                <a:spcPts val="0"/>
              </a:spcBef>
              <a:spcAft>
                <a:spcPts val="0"/>
              </a:spcAft>
              <a:buNone/>
            </a:pPr>
            <a:r>
              <a:rPr b="1" lang="en">
                <a:solidFill>
                  <a:schemeClr val="lt1"/>
                </a:solidFill>
                <a:latin typeface="Roboto"/>
                <a:ea typeface="Roboto"/>
                <a:cs typeface="Roboto"/>
                <a:sym typeface="Roboto"/>
              </a:rPr>
              <a:t>How might we help A&amp;E identify patients at risk of stroke easier?</a:t>
            </a:r>
            <a:endParaRPr b="1">
              <a:solidFill>
                <a:srgbClr val="FFFFFF"/>
              </a:solidFill>
              <a:latin typeface="Roboto"/>
              <a:ea typeface="Roboto"/>
              <a:cs typeface="Roboto"/>
              <a:sym typeface="Roboto"/>
            </a:endParaRPr>
          </a:p>
        </p:txBody>
      </p:sp>
      <p:grpSp>
        <p:nvGrpSpPr>
          <p:cNvPr id="687" name="Google Shape;687;p37"/>
          <p:cNvGrpSpPr/>
          <p:nvPr/>
        </p:nvGrpSpPr>
        <p:grpSpPr>
          <a:xfrm>
            <a:off x="5318224" y="4466750"/>
            <a:ext cx="318231" cy="355470"/>
            <a:chOff x="6219124" y="2902788"/>
            <a:chExt cx="318231" cy="355470"/>
          </a:xfrm>
        </p:grpSpPr>
        <p:sp>
          <p:nvSpPr>
            <p:cNvPr id="688" name="Google Shape;688;p37"/>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37"/>
          <p:cNvSpPr/>
          <p:nvPr/>
        </p:nvSpPr>
        <p:spPr>
          <a:xfrm>
            <a:off x="6691870" y="-237105"/>
            <a:ext cx="1115400" cy="1115400"/>
          </a:xfrm>
          <a:prstGeom prst="donut">
            <a:avLst>
              <a:gd fmla="val 6147" name="adj"/>
            </a:avLst>
          </a:pr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txBox="1"/>
          <p:nvPr/>
        </p:nvSpPr>
        <p:spPr>
          <a:xfrm>
            <a:off x="6691875" y="75950"/>
            <a:ext cx="11154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100">
                <a:solidFill>
                  <a:srgbClr val="657E93"/>
                </a:solidFill>
                <a:latin typeface="Roboto"/>
                <a:ea typeface="Roboto"/>
                <a:cs typeface="Roboto"/>
                <a:sym typeface="Roboto"/>
              </a:rPr>
              <a:t>01</a:t>
            </a:r>
            <a:br>
              <a:rPr b="1" lang="en" sz="1100">
                <a:solidFill>
                  <a:srgbClr val="657E93"/>
                </a:solidFill>
                <a:latin typeface="Roboto"/>
                <a:ea typeface="Roboto"/>
                <a:cs typeface="Roboto"/>
                <a:sym typeface="Roboto"/>
              </a:rPr>
            </a:br>
            <a:r>
              <a:rPr b="1" lang="en" sz="1100">
                <a:solidFill>
                  <a:srgbClr val="657E93"/>
                </a:solidFill>
                <a:latin typeface="Roboto"/>
                <a:ea typeface="Roboto"/>
                <a:cs typeface="Roboto"/>
                <a:sym typeface="Roboto"/>
              </a:rPr>
              <a:t>Introduction</a:t>
            </a:r>
            <a:endParaRPr b="1" sz="1100">
              <a:solidFill>
                <a:srgbClr val="657E9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cleroderma by Slidesgo">
  <a:themeElements>
    <a:clrScheme name="Simple Light">
      <a:dk1>
        <a:srgbClr val="2C4964"/>
      </a:dk1>
      <a:lt1>
        <a:srgbClr val="FFFFFF"/>
      </a:lt1>
      <a:dk2>
        <a:srgbClr val="272727"/>
      </a:dk2>
      <a:lt2>
        <a:srgbClr val="0094D5"/>
      </a:lt2>
      <a:accent1>
        <a:srgbClr val="00BECD"/>
      </a:accent1>
      <a:accent2>
        <a:srgbClr val="F2FEFF"/>
      </a:accent2>
      <a:accent3>
        <a:srgbClr val="FFFFFF"/>
      </a:accent3>
      <a:accent4>
        <a:srgbClr val="FFFFFF"/>
      </a:accent4>
      <a:accent5>
        <a:srgbClr val="FFFFFF"/>
      </a:accent5>
      <a:accent6>
        <a:srgbClr val="FFFFFF"/>
      </a:accent6>
      <a:hlink>
        <a:srgbClr val="2C49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